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256" r:id="rId3"/>
    <p:sldId id="483" r:id="rId5"/>
    <p:sldId id="451" r:id="rId6"/>
    <p:sldId id="490" r:id="rId7"/>
    <p:sldId id="428" r:id="rId8"/>
    <p:sldId id="432" r:id="rId9"/>
    <p:sldId id="477" r:id="rId10"/>
    <p:sldId id="508" r:id="rId11"/>
    <p:sldId id="430" r:id="rId12"/>
    <p:sldId id="431" r:id="rId13"/>
    <p:sldId id="485" r:id="rId14"/>
    <p:sldId id="493" r:id="rId15"/>
    <p:sldId id="512" r:id="rId16"/>
    <p:sldId id="494" r:id="rId17"/>
    <p:sldId id="257" r:id="rId18"/>
  </p:sldIdLst>
  <p:sldSz cx="9144000" cy="5143500" type="screen16x9"/>
  <p:notesSz cx="6858000" cy="9947275"/>
  <p:custDataLst>
    <p:tags r:id="rId24"/>
  </p:custDataLst>
  <p:defaultTextStyle>
    <a:defPPr>
      <a:defRPr lang="zh-CN"/>
    </a:defPPr>
    <a:lvl1pPr algn="l" defTabSz="762000" rtl="0" eaLnBrk="0" fontAlgn="base" hangingPunct="0">
      <a:spcBef>
        <a:spcPct val="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1pPr>
    <a:lvl2pPr marL="381000" indent="76200" algn="l" defTabSz="762000" rtl="0" eaLnBrk="0" fontAlgn="base" hangingPunct="0">
      <a:spcBef>
        <a:spcPct val="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2pPr>
    <a:lvl3pPr marL="762000" indent="152400" algn="l" defTabSz="762000" rtl="0" eaLnBrk="0" fontAlgn="base" hangingPunct="0">
      <a:spcBef>
        <a:spcPct val="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3pPr>
    <a:lvl4pPr marL="1143000" indent="228600" algn="l" defTabSz="762000" rtl="0" eaLnBrk="0" fontAlgn="base" hangingPunct="0">
      <a:spcBef>
        <a:spcPct val="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4pPr>
    <a:lvl5pPr marL="1524000" indent="304800" algn="l" defTabSz="762000" rtl="0" eaLnBrk="0" fontAlgn="base" hangingPunct="0">
      <a:spcBef>
        <a:spcPct val="0"/>
      </a:spcBef>
      <a:spcAft>
        <a:spcPct val="0"/>
      </a:spcAft>
      <a:defRPr sz="15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5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15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15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15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lj" initials="L" lastIdx="2" clrIdx="0"/>
  <p:cmAuthor id="0" name="YUAN JI" initials="YJ" lastIdx="2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5CD6"/>
    <a:srgbClr val="FFD966"/>
    <a:srgbClr val="A9D18E"/>
    <a:srgbClr val="00B0F0"/>
    <a:srgbClr val="005BD5"/>
    <a:srgbClr val="4472C4"/>
    <a:srgbClr val="025CD4"/>
    <a:srgbClr val="B62527"/>
    <a:srgbClr val="6264BB"/>
    <a:srgbClr val="FBCF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38" autoAdjust="0"/>
    <p:restoredTop sz="87789" autoAdjust="0"/>
  </p:normalViewPr>
  <p:slideViewPr>
    <p:cSldViewPr>
      <p:cViewPr varScale="1">
        <p:scale>
          <a:sx n="71" d="100"/>
          <a:sy n="71" d="100"/>
        </p:scale>
        <p:origin x="393" y="39"/>
      </p:cViewPr>
      <p:guideLst>
        <p:guide orient="horz" pos="2286"/>
        <p:guide pos="898"/>
        <p:guide orient="horz" pos="83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3" d="100"/>
          <a:sy n="73" d="100"/>
        </p:scale>
        <p:origin x="2628" y="84"/>
      </p:cViewPr>
      <p:guideLst/>
    </p:cSldViewPr>
  </p:notesViewPr>
  <p:gridSpacing cx="72033" cy="72033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gs" Target="tags/tag3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/>
          <p:nvPr>
            <p:ph type="hdr" sz="quarter"/>
          </p:nvPr>
        </p:nvSpPr>
        <p:spPr>
          <a:xfrm>
            <a:off x="0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/>
          <p:nvPr>
            <p:ph type="dt" sz="quarter" idx="1"/>
          </p:nvPr>
        </p:nvSpPr>
        <p:spPr>
          <a:xfrm>
            <a:off x="3884613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64129-1E56-404B-A43E-D71276316E87}" type="datetime2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/>
          <p:nvPr>
            <p:ph type="ftr" sz="quarter" idx="2"/>
          </p:nvPr>
        </p:nvSpPr>
        <p:spPr>
          <a:xfrm>
            <a:off x="0" y="944880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/>
          <p:nvPr>
            <p:ph type="sldNum" sz="quarter" idx="3"/>
          </p:nvPr>
        </p:nvSpPr>
        <p:spPr>
          <a:xfrm>
            <a:off x="3884613" y="944880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8537BC-1D95-4553-9E18-9A35A61AF89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/>
          <p:nvPr>
            <p:ph type="hdr" sz="quarter" idx="4294967295"/>
          </p:nvPr>
        </p:nvSpPr>
        <p:spPr bwMode="auto">
          <a:xfrm>
            <a:off x="0" y="0"/>
            <a:ext cx="431006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0" hangingPunct="0">
              <a:buFont typeface="Arial" panose="020B0604020202020204" pitchFamily="34" charset="0"/>
              <a:buNone/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/>
          <p:nvPr>
            <p:ph type="dt" idx="1"/>
          </p:nvPr>
        </p:nvSpPr>
        <p:spPr bwMode="auto">
          <a:xfrm>
            <a:off x="5634038" y="0"/>
            <a:ext cx="4310062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0" hangingPunct="0">
              <a:buFont typeface="Arial" panose="020B0604020202020204" pitchFamily="34" charset="0"/>
              <a:buNone/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53B8B324-1154-48F5-816A-FB938EE45BFE}" type="datetime2">
              <a:rPr lang="zh-CN" altLang="en-US" smtClean="0"/>
            </a:fld>
            <a:endParaRPr lang="zh-CN" altLang="en-US"/>
          </a:p>
        </p:txBody>
      </p:sp>
      <p:sp>
        <p:nvSpPr>
          <p:cNvPr id="2052" name="幻灯片图像占位符 3"/>
          <p:cNvSpPr/>
          <p:nvPr>
            <p:ph type="sldImg" idx="9"/>
          </p:nvPr>
        </p:nvSpPr>
        <p:spPr bwMode="auto">
          <a:xfrm>
            <a:off x="2687638" y="514350"/>
            <a:ext cx="4573587" cy="257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备注占位符 4"/>
          <p:cNvSpPr/>
          <p:nvPr/>
        </p:nvSpPr>
        <p:spPr bwMode="auto">
          <a:xfrm>
            <a:off x="993775" y="3255963"/>
            <a:ext cx="7958138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spcBef>
                <a:spcPct val="30000"/>
              </a:spcBef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单击此处编辑母版文本样式</a:t>
            </a:r>
            <a:endParaRPr lang="zh-CN" altLang="en-US" sz="1200">
              <a:solidFill>
                <a:srgbClr val="000000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eaLnBrk="1" hangingPunct="1">
              <a:spcBef>
                <a:spcPct val="30000"/>
              </a:spcBef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第二级</a:t>
            </a:r>
            <a:endParaRPr lang="zh-CN" altLang="en-US" sz="1200">
              <a:solidFill>
                <a:srgbClr val="000000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eaLnBrk="1" hangingPunct="1">
              <a:spcBef>
                <a:spcPct val="30000"/>
              </a:spcBef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第三级</a:t>
            </a:r>
            <a:endParaRPr lang="zh-CN" altLang="en-US" sz="1200">
              <a:solidFill>
                <a:srgbClr val="000000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eaLnBrk="1" hangingPunct="1">
              <a:spcBef>
                <a:spcPct val="30000"/>
              </a:spcBef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第四级</a:t>
            </a:r>
            <a:endParaRPr lang="zh-CN" altLang="en-US" sz="1200">
              <a:solidFill>
                <a:srgbClr val="000000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eaLnBrk="1" hangingPunct="1">
              <a:spcBef>
                <a:spcPct val="30000"/>
              </a:spcBef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第五级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054" name="页脚占位符 5"/>
          <p:cNvSpPr/>
          <p:nvPr>
            <p:ph type="ftr" sz="quarter" idx="4"/>
          </p:nvPr>
        </p:nvSpPr>
        <p:spPr bwMode="auto">
          <a:xfrm>
            <a:off x="0" y="6513513"/>
            <a:ext cx="4310063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0" hangingPunct="0">
              <a:buFont typeface="Arial" panose="020B0604020202020204" pitchFamily="34" charset="0"/>
              <a:buNone/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/>
          <p:nvPr>
            <p:ph type="sldNum" sz="quarter" idx="5"/>
          </p:nvPr>
        </p:nvSpPr>
        <p:spPr bwMode="auto">
          <a:xfrm>
            <a:off x="5634038" y="6513513"/>
            <a:ext cx="4310062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0" hangingPunct="0">
              <a:buFont typeface="Arial" panose="020B0604020202020204" pitchFamily="34" charset="0"/>
              <a:buNone/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C4F33374-257E-45DE-A131-4E746EE83BE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9"/>
          </p:nvPr>
        </p:nvSpPr>
        <p:spPr/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/>
        <p:txBody>
          <a:bodyPr/>
          <a:p>
            <a:pPr>
              <a:defRPr/>
            </a:pPr>
            <a:fld id="{53B8B324-1154-48F5-816A-FB938EE45BFE}" type="datetime2">
              <a:rPr lang="zh-CN" altLang="en-US" smtClean="0"/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>
              <a:defRPr/>
            </a:pPr>
            <a:fld id="{C4F33374-257E-45DE-A131-4E746EE83BE7}" type="slidenum">
              <a:rPr lang="zh-CN" altLang="en-US"/>
            </a:fld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/>
          </p:nvPr>
        </p:nvSpPr>
        <p:spPr>
          <a:xfrm>
            <a:off x="662016" y="4276872"/>
            <a:ext cx="5296132" cy="3499259"/>
          </a:xfrm>
          <a:prstGeom prst="rect">
            <a:avLst/>
          </a:prstGeom>
        </p:spPr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/>
          <p:nvPr>
            <p:ph type="ctrTitle" hasCustomPrompt="1"/>
          </p:nvPr>
        </p:nvSpPr>
        <p:spPr>
          <a:xfrm>
            <a:off x="685622" y="1851449"/>
            <a:ext cx="7772757" cy="110345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90000"/>
              </a:lnSpc>
              <a:defRPr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40pt </a:t>
            </a:r>
            <a:r>
              <a:rPr lang="zh-CN" altLang="en-US" dirty="0"/>
              <a:t>，居中，最多两行</a:t>
            </a:r>
            <a:endParaRPr lang="zh-CN" altLang="en-US" dirty="0"/>
          </a:p>
        </p:txBody>
      </p:sp>
      <p:pic>
        <p:nvPicPr>
          <p:cNvPr id="2" name="图片 1" descr="/Users/luodong/Desktop/logo_1.pnglogo_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196215" y="152400"/>
            <a:ext cx="414020" cy="414020"/>
          </a:xfrm>
          <a:prstGeom prst="rect">
            <a:avLst/>
          </a:prstGeom>
        </p:spPr>
      </p:pic>
      <p:sp>
        <p:nvSpPr>
          <p:cNvPr id="5" name="文本框 4"/>
          <p:cNvSpPr txBox="1"/>
          <p:nvPr userDrawn="1"/>
        </p:nvSpPr>
        <p:spPr>
          <a:xfrm>
            <a:off x="610235" y="173355"/>
            <a:ext cx="2217420" cy="3714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14000"/>
              </a:lnSpc>
            </a:pPr>
            <a:r>
              <a:rPr lang="zh-CN" altLang="en-US" sz="16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企业级</a:t>
            </a:r>
            <a:r>
              <a:rPr lang="en-US" altLang="zh-CN" sz="16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ACP</a:t>
            </a:r>
            <a:r>
              <a:rPr lang="zh-CN" altLang="en-US" sz="16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数字中台</a:t>
            </a:r>
            <a:endParaRPr lang="zh-CN" altLang="en-US" sz="1600" b="1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/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pic>
        <p:nvPicPr>
          <p:cNvPr id="18" name="图片 17" descr="/Users/luodong/Desktop/banner_01 (1).pngbanner_01 (1)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8005445" y="194945"/>
            <a:ext cx="904875" cy="3568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/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/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/Users/luodong/Downloads/图片1 (1).jpg图片1 (1)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1270" y="-317"/>
            <a:ext cx="9144000" cy="5144770"/>
          </a:xfrm>
          <a:prstGeom prst="rect">
            <a:avLst/>
          </a:prstGeom>
        </p:spPr>
      </p:pic>
      <p:sp>
        <p:nvSpPr>
          <p:cNvPr id="4" name="标题 3"/>
          <p:cNvSpPr/>
          <p:nvPr>
            <p:ph type="ctrTitle" hasCustomPrompt="1"/>
          </p:nvPr>
        </p:nvSpPr>
        <p:spPr>
          <a:xfrm>
            <a:off x="682447" y="1851449"/>
            <a:ext cx="7772757" cy="110345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40pt </a:t>
            </a:r>
            <a:r>
              <a:rPr lang="zh-CN" altLang="en-US" dirty="0"/>
              <a:t>，居中，最多两行</a:t>
            </a:r>
            <a:endParaRPr lang="zh-CN" altLang="en-US" dirty="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682625" y="199390"/>
            <a:ext cx="2348230" cy="3714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14000"/>
              </a:lnSpc>
            </a:pPr>
            <a:r>
              <a:rPr lang="zh-CN" altLang="en-US" sz="16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企业级</a:t>
            </a:r>
            <a:r>
              <a:rPr lang="en-US" altLang="zh-CN" sz="16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ACP</a:t>
            </a:r>
            <a:r>
              <a:rPr lang="zh-CN" altLang="en-US" sz="16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数字中台</a:t>
            </a:r>
            <a:endParaRPr lang="zh-CN" altLang="en-US" sz="1600" b="1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6" name="图片 5" descr="/Users/luodong/Desktop/logo_1.pnglogo_1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250190" y="172085"/>
            <a:ext cx="425450" cy="425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754250" y="1"/>
            <a:ext cx="8389749" cy="738000"/>
          </a:xfrm>
          <a:prstGeom prst="rect">
            <a:avLst/>
          </a:prstGeom>
          <a:solidFill>
            <a:srgbClr val="025CD4"/>
          </a:solidFill>
        </p:spPr>
        <p:txBody>
          <a:bodyPr lIns="270000" anchor="ctr"/>
          <a:lstStyle>
            <a:lvl1pPr algn="l">
              <a:defRPr sz="240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5" name="矩形 4"/>
          <p:cNvSpPr/>
          <p:nvPr userDrawn="1"/>
        </p:nvSpPr>
        <p:spPr bwMode="auto">
          <a:xfrm>
            <a:off x="0" y="0"/>
            <a:ext cx="754250" cy="738001"/>
          </a:xfrm>
          <a:prstGeom prst="rect">
            <a:avLst/>
          </a:prstGeom>
          <a:solidFill>
            <a:srgbClr val="025CD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7620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itchFamily="2" charset="-122"/>
            </a:endParaRPr>
          </a:p>
        </p:txBody>
      </p:sp>
      <p:pic>
        <p:nvPicPr>
          <p:cNvPr id="3" name="图片 2" descr="/Users/luodong/Desktop/logo_1.pnglogo_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111443" y="50800"/>
            <a:ext cx="574040" cy="5740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/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/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pic>
        <p:nvPicPr>
          <p:cNvPr id="18" name="图片 17" descr="/Users/luodong/Desktop/banner_01 (1).pngbanner_01 (1)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8005445" y="194945"/>
            <a:ext cx="904875" cy="3568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/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/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/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/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pic>
        <p:nvPicPr>
          <p:cNvPr id="18" name="图片 17" descr="/Users/luodong/Desktop/banner_01 (1).pngbanner_01 (1)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8005445" y="194945"/>
            <a:ext cx="904875" cy="3568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pic>
        <p:nvPicPr>
          <p:cNvPr id="18" name="图片 17" descr="/Users/luodong/Desktop/banner_01 (1).pngbanner_01 (1)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8005445" y="194945"/>
            <a:ext cx="904875" cy="3568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682625" y="194945"/>
            <a:ext cx="3906520" cy="446405"/>
          </a:xfrm>
          <a:prstGeom prst="rect">
            <a:avLst/>
          </a:prstGeom>
        </p:spPr>
        <p:txBody>
          <a:bodyPr/>
          <a:lstStyle>
            <a:lvl1pPr algn="l">
              <a:defRPr sz="24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pic>
        <p:nvPicPr>
          <p:cNvPr id="18" name="图片 17" descr="/Users/luodong/Desktop/logo_1.pnglogo_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181610" y="214630"/>
            <a:ext cx="407035" cy="407035"/>
          </a:xfrm>
          <a:prstGeom prst="rect">
            <a:avLst/>
          </a:prstGeom>
        </p:spPr>
      </p:pic>
      <p:pic>
        <p:nvPicPr>
          <p:cNvPr id="3" name="图片 2" descr="/Users/luodong/Desktop/banner_01 (1).pngbanner_01 (1)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8005445" y="194945"/>
            <a:ext cx="904875" cy="3568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/>
          <p:nvPr userDrawn="1"/>
        </p:nvSpPr>
        <p:spPr>
          <a:xfrm flipH="1">
            <a:off x="279218" y="238919"/>
            <a:ext cx="52616" cy="209231"/>
          </a:xfrm>
          <a:custGeom>
            <a:avLst/>
            <a:gdLst>
              <a:gd name="connsiteX0" fmla="*/ 45719 w 45719"/>
              <a:gd name="connsiteY0" fmla="*/ 45719 h 181804"/>
              <a:gd name="connsiteX1" fmla="*/ 0 w 45719"/>
              <a:gd name="connsiteY1" fmla="*/ 45719 h 181804"/>
              <a:gd name="connsiteX2" fmla="*/ 0 w 45719"/>
              <a:gd name="connsiteY2" fmla="*/ 0 h 181804"/>
              <a:gd name="connsiteX3" fmla="*/ 45719 w 45719"/>
              <a:gd name="connsiteY3" fmla="*/ 0 h 181804"/>
              <a:gd name="connsiteX4" fmla="*/ 45719 w 45719"/>
              <a:gd name="connsiteY4" fmla="*/ 181804 h 181804"/>
              <a:gd name="connsiteX5" fmla="*/ 0 w 45719"/>
              <a:gd name="connsiteY5" fmla="*/ 181804 h 181804"/>
              <a:gd name="connsiteX6" fmla="*/ 0 w 45719"/>
              <a:gd name="connsiteY6" fmla="*/ 66768 h 181804"/>
              <a:gd name="connsiteX7" fmla="*/ 45719 w 45719"/>
              <a:gd name="connsiteY7" fmla="*/ 66768 h 181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81804">
                <a:moveTo>
                  <a:pt x="45719" y="45719"/>
                </a:moveTo>
                <a:lnTo>
                  <a:pt x="0" y="45719"/>
                </a:lnTo>
                <a:lnTo>
                  <a:pt x="0" y="0"/>
                </a:lnTo>
                <a:lnTo>
                  <a:pt x="45719" y="0"/>
                </a:lnTo>
                <a:close/>
                <a:moveTo>
                  <a:pt x="45719" y="181804"/>
                </a:moveTo>
                <a:lnTo>
                  <a:pt x="0" y="181804"/>
                </a:lnTo>
                <a:lnTo>
                  <a:pt x="0" y="66768"/>
                </a:lnTo>
                <a:lnTo>
                  <a:pt x="45719" y="66768"/>
                </a:lnTo>
                <a:close/>
              </a:path>
            </a:pathLst>
          </a:custGeom>
          <a:noFill/>
          <a:ln w="15875">
            <a:solidFill>
              <a:srgbClr val="005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125"/>
          </a:p>
        </p:txBody>
      </p:sp>
      <p:grpSp>
        <p:nvGrpSpPr>
          <p:cNvPr id="7" name="组合 6"/>
          <p:cNvGrpSpPr/>
          <p:nvPr userDrawn="1"/>
        </p:nvGrpSpPr>
        <p:grpSpPr>
          <a:xfrm flipV="1">
            <a:off x="305526" y="482122"/>
            <a:ext cx="6200430" cy="145733"/>
            <a:chOff x="1164350" y="3681250"/>
            <a:chExt cx="5756392" cy="135296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1164350" y="3681250"/>
              <a:ext cx="0" cy="135296"/>
            </a:xfrm>
            <a:prstGeom prst="line">
              <a:avLst/>
            </a:prstGeom>
            <a:ln w="19050">
              <a:solidFill>
                <a:srgbClr val="005BD5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64350" y="3681253"/>
              <a:ext cx="5756392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rgbClr val="005BD5"/>
                  </a:gs>
                  <a:gs pos="69000">
                    <a:srgbClr val="0075BE"/>
                  </a:gs>
                  <a:gs pos="87000">
                    <a:srgbClr val="FF9900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文本占位符 20"/>
          <p:cNvSpPr/>
          <p:nvPr>
            <p:ph type="body" sz="quarter" idx="13" hasCustomPrompt="1"/>
          </p:nvPr>
        </p:nvSpPr>
        <p:spPr>
          <a:xfrm>
            <a:off x="502761" y="53712"/>
            <a:ext cx="5669612" cy="5287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30000"/>
              </a:lnSpc>
              <a:buNone/>
              <a:defRPr lang="zh-CN" altLang="en-US" sz="2000" b="1" kern="1200" spc="400" dirty="0">
                <a:solidFill>
                  <a:srgbClr val="005BD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</a:t>
            </a:r>
            <a:endParaRPr lang="zh-CN" altLang="en-US" dirty="0"/>
          </a:p>
        </p:txBody>
      </p:sp>
      <p:sp>
        <p:nvSpPr>
          <p:cNvPr id="4" name="灯片编号占位符 3"/>
          <p:cNvSpPr/>
          <p:nvPr>
            <p:ph type="sldNum" sz="quarter" idx="12"/>
          </p:nvPr>
        </p:nvSpPr>
        <p:spPr>
          <a:xfrm>
            <a:off x="8125428" y="4666155"/>
            <a:ext cx="665010" cy="360518"/>
          </a:xfrm>
          <a:prstGeom prst="rect">
            <a:avLst/>
          </a:prstGeom>
        </p:spPr>
        <p:txBody>
          <a:bodyPr/>
          <a:lstStyle>
            <a:lvl1pPr algn="ctr">
              <a:defRPr sz="1800" b="1">
                <a:solidFill>
                  <a:srgbClr val="0154A6"/>
                </a:solidFill>
              </a:defRPr>
            </a:lvl1pPr>
          </a:lstStyle>
          <a:p>
            <a:fld id="{819B093F-DDD8-4FA1-B0B2-6BD78FD0BB3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8" name="图片 17" descr="/Users/luodong/Desktop/banner_01 (1).pngbanner_01 (1)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8005445" y="194945"/>
            <a:ext cx="904875" cy="3568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/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/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/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/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pic>
        <p:nvPicPr>
          <p:cNvPr id="18" name="图片 17" descr="/Users/luodong/Desktop/banner_01 (1).pngbanner_01 (1)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8005445" y="194945"/>
            <a:ext cx="904875" cy="35687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/>
  <p:txStyles>
    <p:titleStyle>
      <a:lvl1pPr marL="762000" indent="-762000" algn="ctr" defTabSz="0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762000" indent="-762000" algn="ctr" defTabSz="0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anose="020F0502020204030204" pitchFamily="34" charset="0"/>
          <a:ea typeface="宋体" pitchFamily="2" charset="-122"/>
          <a:sym typeface="Calibri" panose="020F0502020204030204" pitchFamily="34" charset="0"/>
        </a:defRPr>
      </a:lvl2pPr>
      <a:lvl3pPr marL="762000" indent="-762000" algn="ctr" defTabSz="0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anose="020F0502020204030204" pitchFamily="34" charset="0"/>
          <a:ea typeface="宋体" pitchFamily="2" charset="-122"/>
          <a:sym typeface="Calibri" panose="020F0502020204030204" pitchFamily="34" charset="0"/>
        </a:defRPr>
      </a:lvl3pPr>
      <a:lvl4pPr marL="762000" indent="-762000" algn="ctr" defTabSz="0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anose="020F0502020204030204" pitchFamily="34" charset="0"/>
          <a:ea typeface="宋体" pitchFamily="2" charset="-122"/>
          <a:sym typeface="Calibri" panose="020F0502020204030204" pitchFamily="34" charset="0"/>
        </a:defRPr>
      </a:lvl4pPr>
      <a:lvl5pPr marL="762000" indent="-762000" algn="ctr" defTabSz="0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anose="020F0502020204030204" pitchFamily="34" charset="0"/>
          <a:ea typeface="宋体" pitchFamily="2" charset="-122"/>
          <a:sym typeface="Calibri" panose="020F0502020204030204" pitchFamily="34" charset="0"/>
        </a:defRPr>
      </a:lvl5pPr>
      <a:lvl6pPr marL="1219200" indent="-762000" algn="ctr" defTabSz="0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anose="020F0502020204030204" pitchFamily="34" charset="0"/>
          <a:ea typeface="宋体" pitchFamily="2" charset="-122"/>
          <a:sym typeface="Calibri" panose="020F0502020204030204" pitchFamily="34" charset="0"/>
        </a:defRPr>
      </a:lvl6pPr>
      <a:lvl7pPr marL="1676400" indent="-762000" algn="ctr" defTabSz="0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anose="020F0502020204030204" pitchFamily="34" charset="0"/>
          <a:ea typeface="宋体" pitchFamily="2" charset="-122"/>
          <a:sym typeface="Calibri" panose="020F0502020204030204" pitchFamily="34" charset="0"/>
        </a:defRPr>
      </a:lvl7pPr>
      <a:lvl8pPr marL="2133600" indent="-762000" algn="ctr" defTabSz="0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anose="020F0502020204030204" pitchFamily="34" charset="0"/>
          <a:ea typeface="宋体" pitchFamily="2" charset="-122"/>
          <a:sym typeface="Calibri" panose="020F0502020204030204" pitchFamily="34" charset="0"/>
        </a:defRPr>
      </a:lvl8pPr>
      <a:lvl9pPr marL="2590800" indent="-762000" algn="ctr" defTabSz="0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anose="020F0502020204030204" pitchFamily="34" charset="0"/>
          <a:ea typeface="宋体" pitchFamily="2" charset="-122"/>
          <a:sym typeface="Calibri" panose="020F0502020204030204" pitchFamily="34" charset="0"/>
        </a:defRPr>
      </a:lvl9pPr>
    </p:titleStyle>
    <p:bodyStyle>
      <a:lvl1pPr marL="285750" indent="-285750" algn="l" defTabSz="762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19125" indent="-238125" algn="l" defTabSz="762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3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952500" indent="-190500" algn="l" defTabSz="762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333500" indent="-190500" algn="l" defTabSz="762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7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1714500" indent="-190500" algn="l" defTabSz="762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7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171700" indent="-190500" algn="l" defTabSz="762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7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628900" indent="-190500" algn="l" defTabSz="762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7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086100" indent="-190500" algn="l" defTabSz="762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7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543300" indent="-190500" algn="l" defTabSz="762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7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tags" Target="../tags/tag2.xml"/><Relationship Id="rId2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046095" y="2284730"/>
            <a:ext cx="3051810" cy="4064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>
              <a:lnSpc>
                <a:spcPct val="114000"/>
              </a:lnSpc>
            </a:pPr>
            <a:r>
              <a:rPr 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ACP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数字研发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68120" y="2750820"/>
            <a:ext cx="6094095" cy="33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>
              <a:lnSpc>
                <a:spcPct val="114000"/>
              </a:lnSpc>
            </a:pPr>
            <a:r>
              <a:rPr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中小企业快速平台化、中台化、数字化</a:t>
            </a:r>
            <a:r>
              <a:rPr 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转型</a:t>
            </a:r>
            <a:r>
              <a:rPr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的最佳平台</a:t>
            </a:r>
            <a:endParaRPr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标题 8"/>
          <p:cNvSpPr/>
          <p:nvPr/>
        </p:nvSpPr>
        <p:spPr>
          <a:xfrm>
            <a:off x="685800" y="1564640"/>
            <a:ext cx="7773035" cy="628650"/>
          </a:xfrm>
          <a:prstGeom prst="rect">
            <a:avLst/>
          </a:prstGeom>
        </p:spPr>
        <p:txBody>
          <a:bodyPr>
            <a:noAutofit/>
          </a:bodyPr>
          <a:lstStyle>
            <a:lvl1pPr marL="762000" indent="-762000" algn="ctr" defTabSz="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Calibri" panose="020F0502020204030204" pitchFamily="34" charset="0"/>
              </a:defRPr>
            </a:lvl1pPr>
            <a:lvl2pPr marL="7620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2pPr>
            <a:lvl3pPr marL="7620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3pPr>
            <a:lvl4pPr marL="7620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4pPr>
            <a:lvl5pPr marL="7620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5pPr>
            <a:lvl6pPr marL="12192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6pPr>
            <a:lvl7pPr marL="16764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7pPr>
            <a:lvl8pPr marL="21336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8pPr>
            <a:lvl9pPr marL="25908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9pPr>
          </a:lstStyle>
          <a:p>
            <a:pPr latinLnBrk="0"/>
            <a:r>
              <a:rPr lang="zh-CN" altLang="en-US" sz="3500" b="1" kern="0" dirty="0">
                <a:sym typeface="+mn-ea"/>
              </a:rPr>
              <a:t>ACP</a:t>
            </a:r>
            <a:r>
              <a:rPr lang="zh-CN" altLang="en-US" sz="3500" b="1" dirty="0">
                <a:sym typeface="+mn-ea"/>
              </a:rPr>
              <a:t>数字中台</a:t>
            </a:r>
            <a:r>
              <a:rPr lang="zh-CN" altLang="en-US" sz="3500" b="1" kern="0" dirty="0">
                <a:sym typeface="+mn-ea"/>
              </a:rPr>
              <a:t>项目生成器服务</a:t>
            </a:r>
            <a:endParaRPr lang="zh-CN" altLang="en-US" sz="3500" b="1" kern="0" dirty="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pPr defTabSz="762000">
              <a:buClrTx/>
              <a:buSzTx/>
            </a:pPr>
            <a:r>
              <a:rPr>
                <a:sym typeface="+mn-ea"/>
              </a:rPr>
              <a:t>自定义业务组件依赖</a:t>
            </a:r>
            <a:endParaRPr>
              <a:solidFill>
                <a:srgbClr val="005CD6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502910" y="915670"/>
            <a:ext cx="2964815" cy="35534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针对于多应用管理的集成服务，可在线配置多个组件，针对不同的应用不同的场景。</a:t>
            </a:r>
            <a:r>
              <a:rPr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可视化的行业、解决方案、应用、功能、组件，外部及第三方组件依赖，便于后期添加和扩展自己的业务组件</a:t>
            </a:r>
            <a:r>
              <a:rPr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通过集成基础平台组件以及数据支撑类组件，行业公共能力组件，为应用的开发提供底座能力赋能。</a:t>
            </a:r>
            <a:endParaRPr 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6" name="图片 5" descr="C:\Users\Administrator\Desktop\代码生成器功能测试\ppt_4.pngppt_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17500" y="1108075"/>
            <a:ext cx="4975225" cy="32105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cs typeface="Arial" panose="020B0604020202020204" pitchFamily="34" charset="0"/>
                <a:sym typeface="+mn-ea"/>
              </a:rPr>
              <a:t>目录</a:t>
            </a:r>
            <a:endParaRPr>
              <a:solidFill>
                <a:srgbClr val="005BD5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rot="10800000" flipV="1">
            <a:off x="2522552" y="1173206"/>
            <a:ext cx="4430249" cy="524594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团队在数字化时代研发的挑战</a:t>
            </a:r>
            <a:endParaRPr lang="zh-CN" altLang="en-US" sz="2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TextBox 47"/>
          <p:cNvSpPr txBox="1"/>
          <p:nvPr/>
        </p:nvSpPr>
        <p:spPr>
          <a:xfrm>
            <a:off x="1870310" y="1172962"/>
            <a:ext cx="580407" cy="514043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 rot="10800000" flipV="1">
            <a:off x="2522947" y="2068737"/>
            <a:ext cx="4430248" cy="481811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ACP项目生成器服务的产品优势</a:t>
            </a:r>
            <a:endParaRPr lang="zh-CN" altLang="en-US" sz="2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47"/>
          <p:cNvSpPr txBox="1"/>
          <p:nvPr/>
        </p:nvSpPr>
        <p:spPr>
          <a:xfrm>
            <a:off x="1867529" y="2055706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27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 rot="10800000" flipV="1">
            <a:off x="2522630" y="2951228"/>
            <a:ext cx="4430248" cy="481811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100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ACP</a:t>
            </a:r>
            <a:r>
              <a:rPr lang="zh-CN" altLang="en-US" sz="2100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项目生成器服务</a:t>
            </a:r>
            <a:r>
              <a:rPr lang="zh-CN" altLang="en-US" sz="2100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的平台介绍</a:t>
            </a:r>
            <a:endParaRPr lang="zh-CN" altLang="en-US" sz="2100" dirty="0" smtClean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47"/>
          <p:cNvSpPr txBox="1"/>
          <p:nvPr/>
        </p:nvSpPr>
        <p:spPr>
          <a:xfrm>
            <a:off x="1870387" y="2955977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47"/>
          <p:cNvSpPr txBox="1"/>
          <p:nvPr/>
        </p:nvSpPr>
        <p:spPr>
          <a:xfrm>
            <a:off x="1871022" y="2945817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70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 rot="10800000" flipV="1">
            <a:off x="2506120" y="3795778"/>
            <a:ext cx="4430248" cy="481811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ACP</a:t>
            </a:r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项目生成器服务</a:t>
            </a:r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的产品服务</a:t>
            </a:r>
            <a:endParaRPr lang="zh-CN" altLang="en-US" sz="2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47"/>
          <p:cNvSpPr txBox="1"/>
          <p:nvPr/>
        </p:nvSpPr>
        <p:spPr>
          <a:xfrm>
            <a:off x="1853877" y="3800527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47"/>
          <p:cNvSpPr txBox="1"/>
          <p:nvPr/>
        </p:nvSpPr>
        <p:spPr>
          <a:xfrm>
            <a:off x="1854512" y="3790367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cs typeface="Arial" panose="020B0604020202020204" pitchFamily="34" charset="0"/>
                <a:sym typeface="+mn-ea"/>
              </a:rPr>
              <a:t>项目生成器平台门户</a:t>
            </a:r>
            <a:endParaRPr>
              <a:solidFill>
                <a:srgbClr val="005CD6"/>
              </a:solidFill>
              <a:cs typeface="Arial" panose="020B0604020202020204" pitchFamily="34" charset="0"/>
              <a:sym typeface="+mn-ea"/>
            </a:endParaRPr>
          </a:p>
        </p:txBody>
      </p:sp>
      <p:pic>
        <p:nvPicPr>
          <p:cNvPr id="5" name="图片 4" descr="C:\Users\Administrator\Desktop\服务介绍\服务\项目生成器服务\4.png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22898" y="770573"/>
            <a:ext cx="8408670" cy="410591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cs typeface="Arial" panose="020B0604020202020204" pitchFamily="34" charset="0"/>
                <a:sym typeface="+mn-ea"/>
              </a:rPr>
              <a:t>项目生成器平台门户</a:t>
            </a:r>
            <a:endParaRPr>
              <a:solidFill>
                <a:srgbClr val="005CD6"/>
              </a:solidFill>
              <a:cs typeface="Arial" panose="020B0604020202020204" pitchFamily="34" charset="0"/>
              <a:sym typeface="+mn-ea"/>
            </a:endParaRPr>
          </a:p>
        </p:txBody>
      </p:sp>
      <p:pic>
        <p:nvPicPr>
          <p:cNvPr id="5" name="图片 4" descr="C:\Users\Administrator\Desktop\服务介绍\服务\项目生成器服务\8.png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23533" y="770890"/>
            <a:ext cx="8407400" cy="41052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solidFill>
                  <a:srgbClr val="005CD6"/>
                </a:solidFill>
                <a:cs typeface="Arial" panose="020B0604020202020204" pitchFamily="34" charset="0"/>
                <a:sym typeface="+mn-ea"/>
              </a:rPr>
              <a:t>项目生成器服务门户</a:t>
            </a:r>
            <a:endParaRPr>
              <a:solidFill>
                <a:srgbClr val="005CD6"/>
              </a:solidFill>
              <a:cs typeface="Arial" panose="020B0604020202020204" pitchFamily="34" charset="0"/>
              <a:sym typeface="+mn-ea"/>
            </a:endParaRPr>
          </a:p>
        </p:txBody>
      </p:sp>
      <p:pic>
        <p:nvPicPr>
          <p:cNvPr id="5" name="图片 4" descr="C:\Users\Administrator\Desktop\服务介绍\服务\项目生成器服务\7.png7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93383" y="2044383"/>
            <a:ext cx="3931285" cy="191897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53745" y="4228465"/>
            <a:ext cx="2719705" cy="43751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多应用管理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门户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7" name="图片 6" descr="C:\Users\Administrator\Desktop\服务介绍\服务\项目生成器服务\6.png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716780" y="2075815"/>
            <a:ext cx="3988435" cy="188722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294630" y="4228465"/>
            <a:ext cx="2719705" cy="43751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数据管理</a:t>
            </a: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后台</a:t>
            </a:r>
            <a:endParaRPr 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1801" y="844509"/>
            <a:ext cx="8380365" cy="78359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通过完善的管理系统，便于业务集成和可视化的操作管理，提供了数据管理门户入口和应用账号管理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等。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 descr="weixi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3040" y="3940175"/>
            <a:ext cx="810895" cy="81089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655" y="4528820"/>
            <a:ext cx="345376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lvl="3" algn="l"/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ACP</a:t>
            </a: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数字中台官网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: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http://cloud.linesno.com</a:t>
            </a:r>
            <a:endParaRPr lang="en-US" altLang="zh-CN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872730" y="4804410"/>
            <a:ext cx="69088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关注社区</a:t>
            </a:r>
            <a:endParaRPr lang="zh-CN" altLang="en-US" sz="1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标题 1"/>
          <p:cNvSpPr/>
          <p:nvPr/>
        </p:nvSpPr>
        <p:spPr>
          <a:xfrm>
            <a:off x="685622" y="1636184"/>
            <a:ext cx="7772757" cy="1103454"/>
          </a:xfrm>
          <a:prstGeom prst="rect">
            <a:avLst/>
          </a:prstGeom>
        </p:spPr>
        <p:txBody>
          <a:bodyPr>
            <a:normAutofit/>
          </a:bodyPr>
          <a:lstStyle>
            <a:lvl1pPr marL="762000" indent="-762000" algn="ctr" defTabSz="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Calibri" panose="020F0502020204030204" pitchFamily="34" charset="0"/>
              </a:defRPr>
            </a:lvl1pPr>
            <a:lvl2pPr marL="7620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2pPr>
            <a:lvl3pPr marL="7620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3pPr>
            <a:lvl4pPr marL="7620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4pPr>
            <a:lvl5pPr marL="7620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5pPr>
            <a:lvl6pPr marL="12192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6pPr>
            <a:lvl7pPr marL="16764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7pPr>
            <a:lvl8pPr marL="21336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8pPr>
            <a:lvl9pPr marL="2590800" indent="-762000" algn="ctr" defTabSz="0" rtl="0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  <a:sym typeface="Calibri" panose="020F0502020204030204" pitchFamily="34" charset="0"/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sym typeface="+mn-ea"/>
              </a:rPr>
              <a:t>谢谢</a:t>
            </a:r>
            <a:endParaRPr lang="zh-CN" altLang="en-US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046095" y="2284730"/>
            <a:ext cx="3051810" cy="4064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>
              <a:lnSpc>
                <a:spcPct val="114000"/>
              </a:lnSpc>
            </a:pPr>
            <a:r>
              <a:rPr 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ACP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数字研发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468120" y="2750820"/>
            <a:ext cx="6094095" cy="33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>
              <a:lnSpc>
                <a:spcPct val="114000"/>
              </a:lnSpc>
            </a:pPr>
            <a:r>
              <a:rPr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中小企业快速平台化、中台化、数字化</a:t>
            </a:r>
            <a:r>
              <a:rPr 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转型</a:t>
            </a:r>
            <a:r>
              <a:rPr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的最佳平台</a:t>
            </a:r>
            <a:endParaRPr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cs typeface="Arial" panose="020B0604020202020204" pitchFamily="34" charset="0"/>
                <a:sym typeface="+mn-ea"/>
              </a:rPr>
              <a:t>目录</a:t>
            </a:r>
            <a:endParaRPr>
              <a:solidFill>
                <a:srgbClr val="005BD5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rot="10800000" flipV="1">
            <a:off x="2522552" y="1173206"/>
            <a:ext cx="4430249" cy="524594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100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团队在数字化时代研发的挑战</a:t>
            </a:r>
            <a:endParaRPr lang="zh-CN" altLang="en-US" sz="2100" dirty="0" smtClean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TextBox 47"/>
          <p:cNvSpPr txBox="1"/>
          <p:nvPr/>
        </p:nvSpPr>
        <p:spPr>
          <a:xfrm>
            <a:off x="1870310" y="1172962"/>
            <a:ext cx="580407" cy="514043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70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 rot="10800000" flipV="1">
            <a:off x="2522947" y="2068737"/>
            <a:ext cx="4430248" cy="481811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ACP项目生成器服务的产品优势</a:t>
            </a:r>
            <a:endParaRPr lang="zh-CN" altLang="en-US" sz="2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47"/>
          <p:cNvSpPr txBox="1"/>
          <p:nvPr/>
        </p:nvSpPr>
        <p:spPr>
          <a:xfrm>
            <a:off x="1867529" y="2055706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27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 rot="10800000" flipV="1">
            <a:off x="2522630" y="2951228"/>
            <a:ext cx="4430248" cy="481811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ACP</a:t>
            </a:r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项目生成器服务</a:t>
            </a:r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的平台介绍</a:t>
            </a:r>
            <a:endParaRPr lang="zh-CN" altLang="en-US" sz="2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47"/>
          <p:cNvSpPr txBox="1"/>
          <p:nvPr/>
        </p:nvSpPr>
        <p:spPr>
          <a:xfrm>
            <a:off x="1870387" y="2955977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47"/>
          <p:cNvSpPr txBox="1"/>
          <p:nvPr/>
        </p:nvSpPr>
        <p:spPr>
          <a:xfrm>
            <a:off x="1871022" y="2945817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 rot="10800000" flipV="1">
            <a:off x="2506120" y="3795778"/>
            <a:ext cx="4430248" cy="481811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ACP</a:t>
            </a:r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项目生成器服务</a:t>
            </a:r>
            <a:r>
              <a:rPr lang="zh-CN" altLang="en-US" sz="2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的产品服务</a:t>
            </a:r>
            <a:endParaRPr lang="zh-CN" altLang="en-US" sz="21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47"/>
          <p:cNvSpPr txBox="1"/>
          <p:nvPr/>
        </p:nvSpPr>
        <p:spPr>
          <a:xfrm>
            <a:off x="1853877" y="3800527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47"/>
          <p:cNvSpPr txBox="1"/>
          <p:nvPr/>
        </p:nvSpPr>
        <p:spPr>
          <a:xfrm>
            <a:off x="1854512" y="3790367"/>
            <a:ext cx="580407" cy="477062"/>
          </a:xfrm>
          <a:prstGeom prst="rect">
            <a:avLst/>
          </a:prstGeom>
          <a:solidFill>
            <a:srgbClr val="005BD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360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项目生成器服务</a:t>
            </a:r>
            <a:r>
              <a:rPr>
                <a:solidFill>
                  <a:srgbClr val="005CD6"/>
                </a:solidFill>
                <a:sym typeface="+mn-ea"/>
              </a:rPr>
              <a:t>的</a:t>
            </a:r>
            <a:r>
              <a:rPr>
                <a:sym typeface="+mn-ea"/>
              </a:rPr>
              <a:t>整体概述</a:t>
            </a:r>
            <a:endParaRPr lang="en-US" altLang="zh-CN">
              <a:solidFill>
                <a:srgbClr val="005BD5"/>
              </a:solidFill>
              <a:sym typeface="+mn-ea"/>
            </a:endParaRPr>
          </a:p>
        </p:txBody>
      </p:sp>
      <p:grpSp>
        <p:nvGrpSpPr>
          <p:cNvPr id="4" name="组合 1"/>
          <p:cNvGrpSpPr/>
          <p:nvPr/>
        </p:nvGrpSpPr>
        <p:grpSpPr bwMode="auto">
          <a:xfrm>
            <a:off x="502285" y="1595120"/>
            <a:ext cx="2551430" cy="2622550"/>
            <a:chOff x="817310" y="2201172"/>
            <a:chExt cx="3060000" cy="3060000"/>
          </a:xfrm>
        </p:grpSpPr>
        <p:sp>
          <p:nvSpPr>
            <p:cNvPr id="5" name="椭圆 4"/>
            <p:cNvSpPr/>
            <p:nvPr/>
          </p:nvSpPr>
          <p:spPr>
            <a:xfrm>
              <a:off x="817310" y="2201172"/>
              <a:ext cx="3060000" cy="3060000"/>
            </a:xfrm>
            <a:prstGeom prst="ellipse">
              <a:avLst/>
            </a:prstGeom>
            <a:noFill/>
            <a:ln w="7620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00"/>
            </a:p>
          </p:txBody>
        </p:sp>
        <p:sp>
          <p:nvSpPr>
            <p:cNvPr id="6" name="椭圆 5"/>
            <p:cNvSpPr/>
            <p:nvPr/>
          </p:nvSpPr>
          <p:spPr>
            <a:xfrm>
              <a:off x="1026849" y="2410710"/>
              <a:ext cx="2677499" cy="2677500"/>
            </a:xfrm>
            <a:prstGeom prst="ellipse">
              <a:avLst/>
            </a:prstGeom>
            <a:solidFill>
              <a:schemeClr val="bg1">
                <a:alpha val="25000"/>
              </a:schemeClr>
            </a:solidFill>
            <a:ln w="76200">
              <a:solidFill>
                <a:schemeClr val="accent5">
                  <a:lumMod val="75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00"/>
            </a:p>
          </p:txBody>
        </p:sp>
      </p:grpSp>
      <p:sp>
        <p:nvSpPr>
          <p:cNvPr id="12" name="矩形 11"/>
          <p:cNvSpPr/>
          <p:nvPr/>
        </p:nvSpPr>
        <p:spPr>
          <a:xfrm>
            <a:off x="3347085" y="2682875"/>
            <a:ext cx="5304790" cy="405130"/>
          </a:xfrm>
          <a:prstGeom prst="rect">
            <a:avLst/>
          </a:prstGeom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defRPr/>
            </a:pPr>
            <a:endParaRPr lang="zh-CN" altLang="en-US" sz="1400" dirty="0">
              <a:solidFill>
                <a:schemeClr val="tx2"/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116892" y="1868786"/>
            <a:ext cx="4874663" cy="405000"/>
          </a:xfrm>
          <a:prstGeom prst="rect">
            <a:avLst/>
          </a:prstGeom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defRPr/>
            </a:pPr>
            <a:endParaRPr lang="zh-CN" altLang="en-US" sz="1400" dirty="0">
              <a:solidFill>
                <a:schemeClr val="tx2"/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" name="矩形 6"/>
          <p:cNvSpPr/>
          <p:nvPr/>
        </p:nvSpPr>
        <p:spPr bwMode="auto">
          <a:xfrm>
            <a:off x="2122835" y="1131542"/>
            <a:ext cx="5384214" cy="405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>
              <a:buClr>
                <a:srgbClr val="FF0000"/>
              </a:buClr>
              <a:buSzPct val="70000"/>
            </a:pPr>
            <a:endParaRPr lang="zh-CN" altLang="en-US" sz="1600">
              <a:solidFill>
                <a:schemeClr val="tx2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51" name="组合 7"/>
          <p:cNvGrpSpPr/>
          <p:nvPr/>
        </p:nvGrpSpPr>
        <p:grpSpPr bwMode="auto">
          <a:xfrm>
            <a:off x="2653896" y="1688507"/>
            <a:ext cx="675000" cy="675000"/>
            <a:chOff x="4396580" y="2306605"/>
            <a:chExt cx="822211" cy="822211"/>
          </a:xfrm>
        </p:grpSpPr>
        <p:sp>
          <p:nvSpPr>
            <p:cNvPr id="52" name="椭圆 8"/>
            <p:cNvSpPr/>
            <p:nvPr/>
          </p:nvSpPr>
          <p:spPr bwMode="auto">
            <a:xfrm>
              <a:off x="4396580" y="2306605"/>
              <a:ext cx="822211" cy="822211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algn="ctr" fontAlgn="ctr">
                <a:buClr>
                  <a:srgbClr val="FF0000"/>
                </a:buClr>
                <a:buSzPct val="70000"/>
              </a:pPr>
              <a:endParaRPr lang="zh-CN" altLang="en-US" sz="1400">
                <a:solidFill>
                  <a:schemeClr val="tx2"/>
                </a:solidFill>
                <a:latin typeface="Calibri" panose="020F0502020204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4447748" y="2357773"/>
              <a:ext cx="719876" cy="719876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ctr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zh-CN" altLang="en-US" sz="1400">
                <a:solidFill>
                  <a:schemeClr val="tx2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10"/>
          <p:cNvGrpSpPr/>
          <p:nvPr/>
        </p:nvGrpSpPr>
        <p:grpSpPr bwMode="auto">
          <a:xfrm>
            <a:off x="1615190" y="977018"/>
            <a:ext cx="675000" cy="675000"/>
            <a:chOff x="1026678" y="2401342"/>
            <a:chExt cx="823237" cy="823237"/>
          </a:xfrm>
        </p:grpSpPr>
        <p:sp>
          <p:nvSpPr>
            <p:cNvPr id="55" name="椭圆 11"/>
            <p:cNvSpPr/>
            <p:nvPr/>
          </p:nvSpPr>
          <p:spPr bwMode="auto">
            <a:xfrm>
              <a:off x="1026678" y="2401342"/>
              <a:ext cx="823237" cy="823237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algn="ctr" fontAlgn="ctr">
                <a:buClr>
                  <a:srgbClr val="FF0000"/>
                </a:buClr>
                <a:buSzPct val="70000"/>
              </a:pPr>
              <a:endParaRPr lang="zh-CN" altLang="en-US" sz="1600">
                <a:solidFill>
                  <a:schemeClr val="tx2"/>
                </a:solidFill>
                <a:latin typeface="Calibri" panose="020F0502020204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6" name="椭圆 12"/>
            <p:cNvSpPr/>
            <p:nvPr/>
          </p:nvSpPr>
          <p:spPr bwMode="auto">
            <a:xfrm>
              <a:off x="1078298" y="2452963"/>
              <a:ext cx="720000" cy="72000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algn="ctr">
                <a:buClr>
                  <a:srgbClr val="FF0000"/>
                </a:buClr>
                <a:buSzPct val="70000"/>
              </a:pPr>
              <a:endParaRPr lang="zh-CN" altLang="en-US" sz="1600">
                <a:solidFill>
                  <a:schemeClr val="tx2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13"/>
          <p:cNvGrpSpPr/>
          <p:nvPr/>
        </p:nvGrpSpPr>
        <p:grpSpPr bwMode="auto">
          <a:xfrm>
            <a:off x="2841939" y="2515297"/>
            <a:ext cx="675000" cy="675000"/>
            <a:chOff x="4396507" y="3324383"/>
            <a:chExt cx="822355" cy="822355"/>
          </a:xfrm>
        </p:grpSpPr>
        <p:sp>
          <p:nvSpPr>
            <p:cNvPr id="58" name="椭圆 14"/>
            <p:cNvSpPr/>
            <p:nvPr/>
          </p:nvSpPr>
          <p:spPr bwMode="auto">
            <a:xfrm>
              <a:off x="4396507" y="3324383"/>
              <a:ext cx="822355" cy="822355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algn="ctr" fontAlgn="ctr">
                <a:buClr>
                  <a:srgbClr val="FF0000"/>
                </a:buClr>
                <a:buSzPct val="70000"/>
              </a:pPr>
              <a:endParaRPr lang="zh-CN" altLang="en-US" sz="1400">
                <a:solidFill>
                  <a:schemeClr val="tx2"/>
                </a:solidFill>
                <a:latin typeface="Calibri" panose="020F0502020204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4447683" y="3363451"/>
              <a:ext cx="720002" cy="720002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ctr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zh-CN" altLang="en-US" sz="1400">
                <a:solidFill>
                  <a:schemeClr val="tx2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</p:grpSp>
      <p:sp>
        <p:nvSpPr>
          <p:cNvPr id="60" name="TextBox 146"/>
          <p:cNvSpPr txBox="1"/>
          <p:nvPr/>
        </p:nvSpPr>
        <p:spPr bwMode="auto">
          <a:xfrm>
            <a:off x="2351508" y="1162214"/>
            <a:ext cx="4837220" cy="337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统一工程结构服务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TextBox 146"/>
          <p:cNvSpPr txBox="1"/>
          <p:nvPr/>
        </p:nvSpPr>
        <p:spPr bwMode="auto">
          <a:xfrm>
            <a:off x="3286684" y="1907272"/>
            <a:ext cx="470487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统一工程架构服务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Box 146"/>
          <p:cNvSpPr txBox="1"/>
          <p:nvPr/>
        </p:nvSpPr>
        <p:spPr bwMode="auto">
          <a:xfrm>
            <a:off x="3475355" y="2719705"/>
            <a:ext cx="515175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统一技术路线服务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Rectangle 13"/>
          <p:cNvSpPr/>
          <p:nvPr/>
        </p:nvSpPr>
        <p:spPr bwMode="auto">
          <a:xfrm>
            <a:off x="1687028" y="1150833"/>
            <a:ext cx="56078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Rectangle 13"/>
          <p:cNvSpPr/>
          <p:nvPr/>
        </p:nvSpPr>
        <p:spPr bwMode="auto">
          <a:xfrm>
            <a:off x="2718915" y="1835558"/>
            <a:ext cx="56078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Rectangle 13"/>
          <p:cNvSpPr/>
          <p:nvPr/>
        </p:nvSpPr>
        <p:spPr bwMode="auto">
          <a:xfrm>
            <a:off x="2909686" y="2680083"/>
            <a:ext cx="56078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Rectangle 13"/>
          <p:cNvSpPr/>
          <p:nvPr/>
        </p:nvSpPr>
        <p:spPr bwMode="auto">
          <a:xfrm>
            <a:off x="946785" y="2548255"/>
            <a:ext cx="1706880" cy="82994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项目生成器服务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3053475" y="3488911"/>
            <a:ext cx="5394041" cy="405000"/>
          </a:xfrm>
          <a:prstGeom prst="rect">
            <a:avLst/>
          </a:prstGeom>
          <a:solidFill>
            <a:srgbClr val="4472C4"/>
          </a:solidFill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defRPr/>
            </a:pPr>
            <a:endParaRPr lang="zh-CN" altLang="en-US" sz="1400" dirty="0">
              <a:solidFill>
                <a:schemeClr val="tx2"/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1" name="TextBox 146"/>
          <p:cNvSpPr txBox="1"/>
          <p:nvPr/>
        </p:nvSpPr>
        <p:spPr bwMode="auto">
          <a:xfrm>
            <a:off x="3203575" y="3515995"/>
            <a:ext cx="5137785" cy="337185"/>
          </a:xfrm>
          <a:prstGeom prst="rect">
            <a:avLst/>
          </a:prstGeom>
          <a:solidFill>
            <a:srgbClr val="4472C4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快速环境配置服务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8" name="组合 13"/>
          <p:cNvGrpSpPr/>
          <p:nvPr/>
        </p:nvGrpSpPr>
        <p:grpSpPr bwMode="auto">
          <a:xfrm>
            <a:off x="2550474" y="3323652"/>
            <a:ext cx="675000" cy="675000"/>
            <a:chOff x="4396507" y="3324383"/>
            <a:chExt cx="822355" cy="822355"/>
          </a:xfrm>
          <a:solidFill>
            <a:srgbClr val="4472C4"/>
          </a:solidFill>
        </p:grpSpPr>
        <p:sp>
          <p:nvSpPr>
            <p:cNvPr id="69" name="椭圆 14"/>
            <p:cNvSpPr/>
            <p:nvPr/>
          </p:nvSpPr>
          <p:spPr bwMode="auto">
            <a:xfrm>
              <a:off x="4396507" y="3324383"/>
              <a:ext cx="822355" cy="822355"/>
            </a:xfrm>
            <a:prstGeom prst="ellipse">
              <a:avLst/>
            </a:prstGeom>
            <a:grpFill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algn="ctr" fontAlgn="ctr">
                <a:buClr>
                  <a:srgbClr val="FF0000"/>
                </a:buClr>
                <a:buSzPct val="70000"/>
              </a:pPr>
              <a:endParaRPr lang="zh-CN" altLang="en-US" sz="1400">
                <a:solidFill>
                  <a:schemeClr val="tx2"/>
                </a:solidFill>
                <a:latin typeface="Calibri" panose="020F0502020204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4447683" y="3363451"/>
              <a:ext cx="720002" cy="720002"/>
            </a:xfrm>
            <a:prstGeom prst="ellipse">
              <a:avLst/>
            </a:prstGeom>
            <a:grpFill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ctr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zh-CN" altLang="en-US" sz="1400">
                <a:solidFill>
                  <a:schemeClr val="tx2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</p:grpSp>
      <p:sp>
        <p:nvSpPr>
          <p:cNvPr id="72" name="Rectangle 13"/>
          <p:cNvSpPr/>
          <p:nvPr/>
        </p:nvSpPr>
        <p:spPr bwMode="auto">
          <a:xfrm>
            <a:off x="2622031" y="3490978"/>
            <a:ext cx="56078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2248212" y="4255751"/>
            <a:ext cx="4874663" cy="405000"/>
          </a:xfrm>
          <a:prstGeom prst="rect">
            <a:avLst/>
          </a:prstGeom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defRPr/>
            </a:pPr>
            <a:endParaRPr lang="zh-CN" altLang="en-US" sz="1400" dirty="0">
              <a:solidFill>
                <a:schemeClr val="tx2"/>
              </a:solidFill>
              <a:latin typeface="+mn-lt"/>
              <a:ea typeface="微软雅黑" panose="020B0503020204020204" pitchFamily="34" charset="-122"/>
            </a:endParaRPr>
          </a:p>
        </p:txBody>
      </p:sp>
      <p:grpSp>
        <p:nvGrpSpPr>
          <p:cNvPr id="80" name="组合 7"/>
          <p:cNvGrpSpPr/>
          <p:nvPr/>
        </p:nvGrpSpPr>
        <p:grpSpPr bwMode="auto">
          <a:xfrm>
            <a:off x="1792201" y="4087537"/>
            <a:ext cx="675000" cy="675000"/>
            <a:chOff x="4396580" y="2306605"/>
            <a:chExt cx="822211" cy="822211"/>
          </a:xfrm>
        </p:grpSpPr>
        <p:sp>
          <p:nvSpPr>
            <p:cNvPr id="81" name="椭圆 8"/>
            <p:cNvSpPr/>
            <p:nvPr/>
          </p:nvSpPr>
          <p:spPr bwMode="auto">
            <a:xfrm>
              <a:off x="4396580" y="2306605"/>
              <a:ext cx="822211" cy="822211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itchFamily="2" charset="-122"/>
                </a:defRPr>
              </a:lvl9pPr>
            </a:lstStyle>
            <a:p>
              <a:pPr algn="ctr" fontAlgn="ctr">
                <a:buClr>
                  <a:srgbClr val="FF0000"/>
                </a:buClr>
                <a:buSzPct val="70000"/>
              </a:pPr>
              <a:endParaRPr lang="zh-CN" altLang="en-US" sz="1400">
                <a:solidFill>
                  <a:schemeClr val="tx2"/>
                </a:solidFill>
                <a:latin typeface="Calibri" panose="020F050202020403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4447748" y="2357773"/>
              <a:ext cx="719876" cy="719876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ctr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zh-CN" altLang="en-US" sz="1400">
                <a:solidFill>
                  <a:schemeClr val="tx2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</p:grpSp>
      <p:sp>
        <p:nvSpPr>
          <p:cNvPr id="83" name="TextBox 146"/>
          <p:cNvSpPr txBox="1"/>
          <p:nvPr/>
        </p:nvSpPr>
        <p:spPr bwMode="auto">
          <a:xfrm>
            <a:off x="2418004" y="4294237"/>
            <a:ext cx="470487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兼容多场景使用服务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Rectangle 13"/>
          <p:cNvSpPr/>
          <p:nvPr/>
        </p:nvSpPr>
        <p:spPr bwMode="auto">
          <a:xfrm>
            <a:off x="1857220" y="4234588"/>
            <a:ext cx="56078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cs typeface="Arial" panose="020B0604020202020204" pitchFamily="34" charset="0"/>
                <a:sym typeface="+mn-ea"/>
              </a:rPr>
              <a:t>项目生成器服务</a:t>
            </a:r>
            <a:r>
              <a:rPr>
                <a:solidFill>
                  <a:srgbClr val="005CD6"/>
                </a:solidFill>
                <a:sym typeface="+mn-ea"/>
              </a:rPr>
              <a:t>的整体架构</a:t>
            </a:r>
            <a:endParaRPr lang="en-US" altLang="zh-CN">
              <a:solidFill>
                <a:srgbClr val="005BD5"/>
              </a:solidFill>
              <a:sym typeface="+mn-ea"/>
            </a:endParaRPr>
          </a:p>
          <a:p>
            <a:endParaRPr>
              <a:solidFill>
                <a:srgbClr val="005BD5"/>
              </a:solidFill>
            </a:endParaRPr>
          </a:p>
        </p:txBody>
      </p:sp>
      <p:sp>
        <p:nvSpPr>
          <p:cNvPr id="36" name="Freeform 15"/>
          <p:cNvSpPr/>
          <p:nvPr/>
        </p:nvSpPr>
        <p:spPr bwMode="auto">
          <a:xfrm>
            <a:off x="4716615" y="1871700"/>
            <a:ext cx="285265" cy="298970"/>
          </a:xfrm>
          <a:custGeom>
            <a:avLst/>
            <a:gdLst>
              <a:gd name="T0" fmla="*/ 137 w 476"/>
              <a:gd name="T1" fmla="*/ 398 h 499"/>
              <a:gd name="T2" fmla="*/ 137 w 476"/>
              <a:gd name="T3" fmla="*/ 281 h 499"/>
              <a:gd name="T4" fmla="*/ 100 w 476"/>
              <a:gd name="T5" fmla="*/ 242 h 499"/>
              <a:gd name="T6" fmla="*/ 58 w 476"/>
              <a:gd name="T7" fmla="*/ 242 h 499"/>
              <a:gd name="T8" fmla="*/ 21 w 476"/>
              <a:gd name="T9" fmla="*/ 281 h 499"/>
              <a:gd name="T10" fmla="*/ 21 w 476"/>
              <a:gd name="T11" fmla="*/ 398 h 499"/>
              <a:gd name="T12" fmla="*/ 58 w 476"/>
              <a:gd name="T13" fmla="*/ 437 h 499"/>
              <a:gd name="T14" fmla="*/ 100 w 476"/>
              <a:gd name="T15" fmla="*/ 437 h 499"/>
              <a:gd name="T16" fmla="*/ 137 w 476"/>
              <a:gd name="T17" fmla="*/ 398 h 499"/>
              <a:gd name="T18" fmla="*/ 418 w 476"/>
              <a:gd name="T19" fmla="*/ 437 h 499"/>
              <a:gd name="T20" fmla="*/ 376 w 476"/>
              <a:gd name="T21" fmla="*/ 437 h 499"/>
              <a:gd name="T22" fmla="*/ 339 w 476"/>
              <a:gd name="T23" fmla="*/ 398 h 499"/>
              <a:gd name="T24" fmla="*/ 339 w 476"/>
              <a:gd name="T25" fmla="*/ 163 h 499"/>
              <a:gd name="T26" fmla="*/ 376 w 476"/>
              <a:gd name="T27" fmla="*/ 124 h 499"/>
              <a:gd name="T28" fmla="*/ 418 w 476"/>
              <a:gd name="T29" fmla="*/ 124 h 499"/>
              <a:gd name="T30" fmla="*/ 455 w 476"/>
              <a:gd name="T31" fmla="*/ 163 h 499"/>
              <a:gd name="T32" fmla="*/ 455 w 476"/>
              <a:gd name="T33" fmla="*/ 398 h 499"/>
              <a:gd name="T34" fmla="*/ 418 w 476"/>
              <a:gd name="T35" fmla="*/ 437 h 499"/>
              <a:gd name="T36" fmla="*/ 259 w 476"/>
              <a:gd name="T37" fmla="*/ 437 h 499"/>
              <a:gd name="T38" fmla="*/ 217 w 476"/>
              <a:gd name="T39" fmla="*/ 437 h 499"/>
              <a:gd name="T40" fmla="*/ 180 w 476"/>
              <a:gd name="T41" fmla="*/ 398 h 499"/>
              <a:gd name="T42" fmla="*/ 180 w 476"/>
              <a:gd name="T43" fmla="*/ 39 h 499"/>
              <a:gd name="T44" fmla="*/ 217 w 476"/>
              <a:gd name="T45" fmla="*/ 0 h 499"/>
              <a:gd name="T46" fmla="*/ 259 w 476"/>
              <a:gd name="T47" fmla="*/ 0 h 499"/>
              <a:gd name="T48" fmla="*/ 296 w 476"/>
              <a:gd name="T49" fmla="*/ 39 h 499"/>
              <a:gd name="T50" fmla="*/ 296 w 476"/>
              <a:gd name="T51" fmla="*/ 398 h 499"/>
              <a:gd name="T52" fmla="*/ 259 w 476"/>
              <a:gd name="T53" fmla="*/ 437 h 499"/>
              <a:gd name="T54" fmla="*/ 0 w 476"/>
              <a:gd name="T55" fmla="*/ 493 h 499"/>
              <a:gd name="T56" fmla="*/ 0 w 476"/>
              <a:gd name="T57" fmla="*/ 469 h 499"/>
              <a:gd name="T58" fmla="*/ 5 w 476"/>
              <a:gd name="T59" fmla="*/ 463 h 499"/>
              <a:gd name="T60" fmla="*/ 471 w 476"/>
              <a:gd name="T61" fmla="*/ 463 h 499"/>
              <a:gd name="T62" fmla="*/ 476 w 476"/>
              <a:gd name="T63" fmla="*/ 469 h 499"/>
              <a:gd name="T64" fmla="*/ 476 w 476"/>
              <a:gd name="T65" fmla="*/ 493 h 499"/>
              <a:gd name="T66" fmla="*/ 471 w 476"/>
              <a:gd name="T67" fmla="*/ 499 h 499"/>
              <a:gd name="T68" fmla="*/ 5 w 476"/>
              <a:gd name="T69" fmla="*/ 499 h 499"/>
              <a:gd name="T70" fmla="*/ 0 w 476"/>
              <a:gd name="T71" fmla="*/ 493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76" h="499">
                <a:moveTo>
                  <a:pt x="137" y="398"/>
                </a:moveTo>
                <a:cubicBezTo>
                  <a:pt x="137" y="281"/>
                  <a:pt x="137" y="281"/>
                  <a:pt x="137" y="281"/>
                </a:cubicBezTo>
                <a:cubicBezTo>
                  <a:pt x="137" y="260"/>
                  <a:pt x="120" y="242"/>
                  <a:pt x="100" y="242"/>
                </a:cubicBezTo>
                <a:cubicBezTo>
                  <a:pt x="86" y="242"/>
                  <a:pt x="72" y="242"/>
                  <a:pt x="58" y="242"/>
                </a:cubicBezTo>
                <a:cubicBezTo>
                  <a:pt x="38" y="242"/>
                  <a:pt x="21" y="260"/>
                  <a:pt x="21" y="281"/>
                </a:cubicBezTo>
                <a:cubicBezTo>
                  <a:pt x="21" y="398"/>
                  <a:pt x="21" y="398"/>
                  <a:pt x="21" y="398"/>
                </a:cubicBezTo>
                <a:cubicBezTo>
                  <a:pt x="21" y="419"/>
                  <a:pt x="38" y="437"/>
                  <a:pt x="58" y="437"/>
                </a:cubicBezTo>
                <a:cubicBezTo>
                  <a:pt x="72" y="437"/>
                  <a:pt x="86" y="437"/>
                  <a:pt x="100" y="437"/>
                </a:cubicBezTo>
                <a:cubicBezTo>
                  <a:pt x="120" y="437"/>
                  <a:pt x="137" y="419"/>
                  <a:pt x="137" y="398"/>
                </a:cubicBezTo>
                <a:close/>
                <a:moveTo>
                  <a:pt x="418" y="437"/>
                </a:moveTo>
                <a:cubicBezTo>
                  <a:pt x="404" y="437"/>
                  <a:pt x="390" y="437"/>
                  <a:pt x="376" y="437"/>
                </a:cubicBezTo>
                <a:cubicBezTo>
                  <a:pt x="356" y="437"/>
                  <a:pt x="339" y="419"/>
                  <a:pt x="339" y="398"/>
                </a:cubicBezTo>
                <a:cubicBezTo>
                  <a:pt x="339" y="163"/>
                  <a:pt x="339" y="163"/>
                  <a:pt x="339" y="163"/>
                </a:cubicBezTo>
                <a:cubicBezTo>
                  <a:pt x="339" y="141"/>
                  <a:pt x="356" y="124"/>
                  <a:pt x="376" y="124"/>
                </a:cubicBezTo>
                <a:cubicBezTo>
                  <a:pt x="390" y="124"/>
                  <a:pt x="404" y="124"/>
                  <a:pt x="418" y="124"/>
                </a:cubicBezTo>
                <a:cubicBezTo>
                  <a:pt x="438" y="124"/>
                  <a:pt x="455" y="141"/>
                  <a:pt x="455" y="163"/>
                </a:cubicBezTo>
                <a:cubicBezTo>
                  <a:pt x="455" y="398"/>
                  <a:pt x="455" y="398"/>
                  <a:pt x="455" y="398"/>
                </a:cubicBezTo>
                <a:cubicBezTo>
                  <a:pt x="455" y="419"/>
                  <a:pt x="438" y="437"/>
                  <a:pt x="418" y="437"/>
                </a:cubicBezTo>
                <a:close/>
                <a:moveTo>
                  <a:pt x="259" y="437"/>
                </a:moveTo>
                <a:cubicBezTo>
                  <a:pt x="245" y="437"/>
                  <a:pt x="231" y="437"/>
                  <a:pt x="217" y="437"/>
                </a:cubicBezTo>
                <a:cubicBezTo>
                  <a:pt x="197" y="437"/>
                  <a:pt x="180" y="419"/>
                  <a:pt x="180" y="398"/>
                </a:cubicBezTo>
                <a:cubicBezTo>
                  <a:pt x="180" y="39"/>
                  <a:pt x="180" y="39"/>
                  <a:pt x="180" y="39"/>
                </a:cubicBezTo>
                <a:cubicBezTo>
                  <a:pt x="180" y="18"/>
                  <a:pt x="197" y="0"/>
                  <a:pt x="217" y="0"/>
                </a:cubicBezTo>
                <a:cubicBezTo>
                  <a:pt x="231" y="0"/>
                  <a:pt x="245" y="0"/>
                  <a:pt x="259" y="0"/>
                </a:cubicBezTo>
                <a:cubicBezTo>
                  <a:pt x="279" y="0"/>
                  <a:pt x="296" y="18"/>
                  <a:pt x="296" y="39"/>
                </a:cubicBezTo>
                <a:cubicBezTo>
                  <a:pt x="296" y="398"/>
                  <a:pt x="296" y="398"/>
                  <a:pt x="296" y="398"/>
                </a:cubicBezTo>
                <a:cubicBezTo>
                  <a:pt x="296" y="419"/>
                  <a:pt x="279" y="437"/>
                  <a:pt x="259" y="437"/>
                </a:cubicBezTo>
                <a:close/>
                <a:moveTo>
                  <a:pt x="0" y="493"/>
                </a:moveTo>
                <a:cubicBezTo>
                  <a:pt x="0" y="469"/>
                  <a:pt x="0" y="469"/>
                  <a:pt x="0" y="469"/>
                </a:cubicBezTo>
                <a:cubicBezTo>
                  <a:pt x="0" y="466"/>
                  <a:pt x="2" y="463"/>
                  <a:pt x="5" y="463"/>
                </a:cubicBezTo>
                <a:cubicBezTo>
                  <a:pt x="471" y="463"/>
                  <a:pt x="471" y="463"/>
                  <a:pt x="471" y="463"/>
                </a:cubicBezTo>
                <a:cubicBezTo>
                  <a:pt x="474" y="463"/>
                  <a:pt x="476" y="466"/>
                  <a:pt x="476" y="469"/>
                </a:cubicBezTo>
                <a:cubicBezTo>
                  <a:pt x="476" y="493"/>
                  <a:pt x="476" y="493"/>
                  <a:pt x="476" y="493"/>
                </a:cubicBezTo>
                <a:cubicBezTo>
                  <a:pt x="476" y="496"/>
                  <a:pt x="474" y="499"/>
                  <a:pt x="471" y="499"/>
                </a:cubicBezTo>
                <a:cubicBezTo>
                  <a:pt x="5" y="499"/>
                  <a:pt x="5" y="499"/>
                  <a:pt x="5" y="499"/>
                </a:cubicBezTo>
                <a:cubicBezTo>
                  <a:pt x="2" y="499"/>
                  <a:pt x="0" y="496"/>
                  <a:pt x="0" y="4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39" name="TextBox 21"/>
          <p:cNvSpPr txBox="1"/>
          <p:nvPr/>
        </p:nvSpPr>
        <p:spPr>
          <a:xfrm>
            <a:off x="4158615" y="4372610"/>
            <a:ext cx="115697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82105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管理薄弱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40" name="Freeform 25"/>
          <p:cNvSpPr/>
          <p:nvPr/>
        </p:nvSpPr>
        <p:spPr bwMode="auto">
          <a:xfrm>
            <a:off x="3174963" y="3532529"/>
            <a:ext cx="459969" cy="290184"/>
          </a:xfrm>
          <a:custGeom>
            <a:avLst/>
            <a:gdLst>
              <a:gd name="T0" fmla="*/ 108 w 477"/>
              <a:gd name="T1" fmla="*/ 7 h 301"/>
              <a:gd name="T2" fmla="*/ 255 w 477"/>
              <a:gd name="T3" fmla="*/ 50 h 301"/>
              <a:gd name="T4" fmla="*/ 169 w 477"/>
              <a:gd name="T5" fmla="*/ 80 h 301"/>
              <a:gd name="T6" fmla="*/ 81 w 477"/>
              <a:gd name="T7" fmla="*/ 21 h 301"/>
              <a:gd name="T8" fmla="*/ 108 w 477"/>
              <a:gd name="T9" fmla="*/ 7 h 301"/>
              <a:gd name="T10" fmla="*/ 0 w 477"/>
              <a:gd name="T11" fmla="*/ 83 h 301"/>
              <a:gd name="T12" fmla="*/ 34 w 477"/>
              <a:gd name="T13" fmla="*/ 145 h 301"/>
              <a:gd name="T14" fmla="*/ 42 w 477"/>
              <a:gd name="T15" fmla="*/ 168 h 301"/>
              <a:gd name="T16" fmla="*/ 191 w 477"/>
              <a:gd name="T17" fmla="*/ 151 h 301"/>
              <a:gd name="T18" fmla="*/ 165 w 477"/>
              <a:gd name="T19" fmla="*/ 287 h 301"/>
              <a:gd name="T20" fmla="*/ 205 w 477"/>
              <a:gd name="T21" fmla="*/ 279 h 301"/>
              <a:gd name="T22" fmla="*/ 283 w 477"/>
              <a:gd name="T23" fmla="*/ 121 h 301"/>
              <a:gd name="T24" fmla="*/ 462 w 477"/>
              <a:gd name="T25" fmla="*/ 65 h 301"/>
              <a:gd name="T26" fmla="*/ 469 w 477"/>
              <a:gd name="T27" fmla="*/ 44 h 301"/>
              <a:gd name="T28" fmla="*/ 360 w 477"/>
              <a:gd name="T29" fmla="*/ 28 h 301"/>
              <a:gd name="T30" fmla="*/ 112 w 477"/>
              <a:gd name="T31" fmla="*/ 110 h 301"/>
              <a:gd name="T32" fmla="*/ 82 w 477"/>
              <a:gd name="T33" fmla="*/ 105 h 301"/>
              <a:gd name="T34" fmla="*/ 24 w 477"/>
              <a:gd name="T35" fmla="*/ 83 h 301"/>
              <a:gd name="T36" fmla="*/ 0 w 477"/>
              <a:gd name="T37" fmla="*/ 8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77" h="301">
                <a:moveTo>
                  <a:pt x="108" y="7"/>
                </a:moveTo>
                <a:cubicBezTo>
                  <a:pt x="255" y="50"/>
                  <a:pt x="255" y="50"/>
                  <a:pt x="255" y="50"/>
                </a:cubicBezTo>
                <a:cubicBezTo>
                  <a:pt x="169" y="80"/>
                  <a:pt x="169" y="80"/>
                  <a:pt x="169" y="80"/>
                </a:cubicBezTo>
                <a:cubicBezTo>
                  <a:pt x="81" y="21"/>
                  <a:pt x="81" y="21"/>
                  <a:pt x="81" y="21"/>
                </a:cubicBezTo>
                <a:cubicBezTo>
                  <a:pt x="75" y="11"/>
                  <a:pt x="95" y="0"/>
                  <a:pt x="108" y="7"/>
                </a:cubicBezTo>
                <a:close/>
                <a:moveTo>
                  <a:pt x="0" y="83"/>
                </a:moveTo>
                <a:cubicBezTo>
                  <a:pt x="34" y="145"/>
                  <a:pt x="34" y="145"/>
                  <a:pt x="34" y="145"/>
                </a:cubicBezTo>
                <a:cubicBezTo>
                  <a:pt x="19" y="155"/>
                  <a:pt x="19" y="169"/>
                  <a:pt x="42" y="168"/>
                </a:cubicBezTo>
                <a:cubicBezTo>
                  <a:pt x="65" y="168"/>
                  <a:pt x="158" y="161"/>
                  <a:pt x="191" y="151"/>
                </a:cubicBezTo>
                <a:cubicBezTo>
                  <a:pt x="165" y="287"/>
                  <a:pt x="165" y="287"/>
                  <a:pt x="165" y="287"/>
                </a:cubicBezTo>
                <a:cubicBezTo>
                  <a:pt x="162" y="301"/>
                  <a:pt x="202" y="292"/>
                  <a:pt x="205" y="279"/>
                </a:cubicBezTo>
                <a:cubicBezTo>
                  <a:pt x="283" y="121"/>
                  <a:pt x="283" y="121"/>
                  <a:pt x="283" y="121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71" y="62"/>
                  <a:pt x="477" y="51"/>
                  <a:pt x="469" y="44"/>
                </a:cubicBezTo>
                <a:cubicBezTo>
                  <a:pt x="467" y="42"/>
                  <a:pt x="389" y="19"/>
                  <a:pt x="360" y="28"/>
                </a:cubicBezTo>
                <a:cubicBezTo>
                  <a:pt x="112" y="110"/>
                  <a:pt x="112" y="110"/>
                  <a:pt x="112" y="110"/>
                </a:cubicBezTo>
                <a:cubicBezTo>
                  <a:pt x="102" y="113"/>
                  <a:pt x="93" y="108"/>
                  <a:pt x="82" y="105"/>
                </a:cubicBezTo>
                <a:cubicBezTo>
                  <a:pt x="24" y="83"/>
                  <a:pt x="24" y="83"/>
                  <a:pt x="24" y="83"/>
                </a:cubicBezTo>
                <a:cubicBezTo>
                  <a:pt x="15" y="80"/>
                  <a:pt x="8" y="81"/>
                  <a:pt x="0" y="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grpSp>
        <p:nvGrpSpPr>
          <p:cNvPr id="49" name="Group 27"/>
          <p:cNvGrpSpPr/>
          <p:nvPr/>
        </p:nvGrpSpPr>
        <p:grpSpPr>
          <a:xfrm>
            <a:off x="3172021" y="2130437"/>
            <a:ext cx="327753" cy="284122"/>
            <a:chOff x="6777038" y="5373688"/>
            <a:chExt cx="512762" cy="444501"/>
          </a:xfrm>
          <a:solidFill>
            <a:schemeClr val="bg1"/>
          </a:solidFill>
        </p:grpSpPr>
        <p:sp>
          <p:nvSpPr>
            <p:cNvPr id="50" name="Freeform 28"/>
            <p:cNvSpPr/>
            <p:nvPr/>
          </p:nvSpPr>
          <p:spPr bwMode="auto">
            <a:xfrm>
              <a:off x="6777038" y="5373688"/>
              <a:ext cx="512762" cy="239713"/>
            </a:xfrm>
            <a:custGeom>
              <a:avLst/>
              <a:gdLst>
                <a:gd name="T0" fmla="*/ 137 w 137"/>
                <a:gd name="T1" fmla="*/ 47 h 64"/>
                <a:gd name="T2" fmla="*/ 73 w 137"/>
                <a:gd name="T3" fmla="*/ 2 h 64"/>
                <a:gd name="T4" fmla="*/ 68 w 137"/>
                <a:gd name="T5" fmla="*/ 0 h 64"/>
                <a:gd name="T6" fmla="*/ 64 w 137"/>
                <a:gd name="T7" fmla="*/ 2 h 64"/>
                <a:gd name="T8" fmla="*/ 0 w 137"/>
                <a:gd name="T9" fmla="*/ 47 h 64"/>
                <a:gd name="T10" fmla="*/ 0 w 137"/>
                <a:gd name="T11" fmla="*/ 64 h 64"/>
                <a:gd name="T12" fmla="*/ 11 w 137"/>
                <a:gd name="T13" fmla="*/ 64 h 64"/>
                <a:gd name="T14" fmla="*/ 11 w 137"/>
                <a:gd name="T15" fmla="*/ 55 h 64"/>
                <a:gd name="T16" fmla="*/ 68 w 137"/>
                <a:gd name="T17" fmla="*/ 14 h 64"/>
                <a:gd name="T18" fmla="*/ 125 w 137"/>
                <a:gd name="T19" fmla="*/ 55 h 64"/>
                <a:gd name="T20" fmla="*/ 125 w 137"/>
                <a:gd name="T21" fmla="*/ 64 h 64"/>
                <a:gd name="T22" fmla="*/ 137 w 137"/>
                <a:gd name="T23" fmla="*/ 64 h 64"/>
                <a:gd name="T24" fmla="*/ 137 w 137"/>
                <a:gd name="T25" fmla="*/ 4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" h="64">
                  <a:moveTo>
                    <a:pt x="137" y="47"/>
                  </a:moveTo>
                  <a:cubicBezTo>
                    <a:pt x="73" y="2"/>
                    <a:pt x="73" y="2"/>
                    <a:pt x="73" y="2"/>
                  </a:cubicBezTo>
                  <a:cubicBezTo>
                    <a:pt x="71" y="1"/>
                    <a:pt x="70" y="0"/>
                    <a:pt x="68" y="0"/>
                  </a:cubicBezTo>
                  <a:cubicBezTo>
                    <a:pt x="67" y="0"/>
                    <a:pt x="66" y="1"/>
                    <a:pt x="64" y="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37" y="64"/>
                    <a:pt x="137" y="64"/>
                    <a:pt x="137" y="64"/>
                  </a:cubicBezTo>
                  <a:lnTo>
                    <a:pt x="137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4" name="Freeform 29"/>
            <p:cNvSpPr/>
            <p:nvPr/>
          </p:nvSpPr>
          <p:spPr bwMode="auto">
            <a:xfrm>
              <a:off x="7132638" y="5380038"/>
              <a:ext cx="85725" cy="90488"/>
            </a:xfrm>
            <a:custGeom>
              <a:avLst/>
              <a:gdLst>
                <a:gd name="T0" fmla="*/ 20 w 23"/>
                <a:gd name="T1" fmla="*/ 0 h 24"/>
                <a:gd name="T2" fmla="*/ 3 w 23"/>
                <a:gd name="T3" fmla="*/ 0 h 24"/>
                <a:gd name="T4" fmla="*/ 0 w 23"/>
                <a:gd name="T5" fmla="*/ 4 h 24"/>
                <a:gd name="T6" fmla="*/ 0 w 23"/>
                <a:gd name="T7" fmla="*/ 7 h 24"/>
                <a:gd name="T8" fmla="*/ 23 w 23"/>
                <a:gd name="T9" fmla="*/ 24 h 24"/>
                <a:gd name="T10" fmla="*/ 23 w 23"/>
                <a:gd name="T11" fmla="*/ 4 h 24"/>
                <a:gd name="T12" fmla="*/ 20 w 23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4">
                  <a:moveTo>
                    <a:pt x="2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2"/>
                    <a:pt x="22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5" name="Oval 30"/>
            <p:cNvSpPr/>
            <p:nvPr/>
          </p:nvSpPr>
          <p:spPr bwMode="auto">
            <a:xfrm>
              <a:off x="7118350" y="5718176"/>
              <a:ext cx="30162" cy="285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6" name="Freeform 31"/>
            <p:cNvSpPr/>
            <p:nvPr/>
          </p:nvSpPr>
          <p:spPr bwMode="auto">
            <a:xfrm>
              <a:off x="6818313" y="5410201"/>
              <a:ext cx="430212" cy="407988"/>
            </a:xfrm>
            <a:custGeom>
              <a:avLst/>
              <a:gdLst>
                <a:gd name="T0" fmla="*/ 115 w 115"/>
                <a:gd name="T1" fmla="*/ 40 h 109"/>
                <a:gd name="T2" fmla="*/ 60 w 115"/>
                <a:gd name="T3" fmla="*/ 1 h 109"/>
                <a:gd name="T4" fmla="*/ 58 w 115"/>
                <a:gd name="T5" fmla="*/ 0 h 109"/>
                <a:gd name="T6" fmla="*/ 55 w 115"/>
                <a:gd name="T7" fmla="*/ 1 h 109"/>
                <a:gd name="T8" fmla="*/ 0 w 115"/>
                <a:gd name="T9" fmla="*/ 40 h 109"/>
                <a:gd name="T10" fmla="*/ 0 w 115"/>
                <a:gd name="T11" fmla="*/ 105 h 109"/>
                <a:gd name="T12" fmla="*/ 3 w 115"/>
                <a:gd name="T13" fmla="*/ 109 h 109"/>
                <a:gd name="T14" fmla="*/ 112 w 115"/>
                <a:gd name="T15" fmla="*/ 109 h 109"/>
                <a:gd name="T16" fmla="*/ 115 w 115"/>
                <a:gd name="T17" fmla="*/ 105 h 109"/>
                <a:gd name="T18" fmla="*/ 115 w 115"/>
                <a:gd name="T19" fmla="*/ 40 h 109"/>
                <a:gd name="T20" fmla="*/ 89 w 115"/>
                <a:gd name="T21" fmla="*/ 92 h 109"/>
                <a:gd name="T22" fmla="*/ 78 w 115"/>
                <a:gd name="T23" fmla="*/ 92 h 109"/>
                <a:gd name="T24" fmla="*/ 61 w 115"/>
                <a:gd name="T25" fmla="*/ 75 h 109"/>
                <a:gd name="T26" fmla="*/ 51 w 115"/>
                <a:gd name="T27" fmla="*/ 77 h 109"/>
                <a:gd name="T28" fmla="*/ 27 w 115"/>
                <a:gd name="T29" fmla="*/ 53 h 109"/>
                <a:gd name="T30" fmla="*/ 27 w 115"/>
                <a:gd name="T31" fmla="*/ 46 h 109"/>
                <a:gd name="T32" fmla="*/ 38 w 115"/>
                <a:gd name="T33" fmla="*/ 57 h 109"/>
                <a:gd name="T34" fmla="*/ 54 w 115"/>
                <a:gd name="T35" fmla="*/ 56 h 109"/>
                <a:gd name="T36" fmla="*/ 55 w 115"/>
                <a:gd name="T37" fmla="*/ 40 h 109"/>
                <a:gd name="T38" fmla="*/ 44 w 115"/>
                <a:gd name="T39" fmla="*/ 30 h 109"/>
                <a:gd name="T40" fmla="*/ 51 w 115"/>
                <a:gd name="T41" fmla="*/ 29 h 109"/>
                <a:gd name="T42" fmla="*/ 75 w 115"/>
                <a:gd name="T43" fmla="*/ 53 h 109"/>
                <a:gd name="T44" fmla="*/ 73 w 115"/>
                <a:gd name="T45" fmla="*/ 63 h 109"/>
                <a:gd name="T46" fmla="*/ 90 w 115"/>
                <a:gd name="T47" fmla="*/ 81 h 109"/>
                <a:gd name="T48" fmla="*/ 89 w 115"/>
                <a:gd name="T49" fmla="*/ 9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5" h="109">
                  <a:moveTo>
                    <a:pt x="115" y="40"/>
                  </a:moveTo>
                  <a:cubicBezTo>
                    <a:pt x="60" y="1"/>
                    <a:pt x="60" y="1"/>
                    <a:pt x="60" y="1"/>
                  </a:cubicBezTo>
                  <a:cubicBezTo>
                    <a:pt x="60" y="1"/>
                    <a:pt x="59" y="0"/>
                    <a:pt x="58" y="0"/>
                  </a:cubicBezTo>
                  <a:cubicBezTo>
                    <a:pt x="57" y="0"/>
                    <a:pt x="56" y="1"/>
                    <a:pt x="55" y="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07"/>
                    <a:pt x="2" y="109"/>
                    <a:pt x="3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4" y="109"/>
                    <a:pt x="115" y="107"/>
                    <a:pt x="115" y="105"/>
                  </a:cubicBezTo>
                  <a:lnTo>
                    <a:pt x="115" y="40"/>
                  </a:lnTo>
                  <a:close/>
                  <a:moveTo>
                    <a:pt x="89" y="92"/>
                  </a:moveTo>
                  <a:cubicBezTo>
                    <a:pt x="86" y="95"/>
                    <a:pt x="81" y="95"/>
                    <a:pt x="78" y="92"/>
                  </a:cubicBezTo>
                  <a:cubicBezTo>
                    <a:pt x="61" y="75"/>
                    <a:pt x="61" y="75"/>
                    <a:pt x="61" y="75"/>
                  </a:cubicBezTo>
                  <a:cubicBezTo>
                    <a:pt x="58" y="76"/>
                    <a:pt x="54" y="77"/>
                    <a:pt x="51" y="77"/>
                  </a:cubicBezTo>
                  <a:cubicBezTo>
                    <a:pt x="37" y="77"/>
                    <a:pt x="27" y="66"/>
                    <a:pt x="27" y="53"/>
                  </a:cubicBezTo>
                  <a:cubicBezTo>
                    <a:pt x="27" y="51"/>
                    <a:pt x="27" y="49"/>
                    <a:pt x="27" y="46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42" y="61"/>
                    <a:pt x="49" y="61"/>
                    <a:pt x="54" y="56"/>
                  </a:cubicBezTo>
                  <a:cubicBezTo>
                    <a:pt x="59" y="51"/>
                    <a:pt x="59" y="44"/>
                    <a:pt x="55" y="4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6" y="29"/>
                    <a:pt x="49" y="29"/>
                    <a:pt x="51" y="29"/>
                  </a:cubicBezTo>
                  <a:cubicBezTo>
                    <a:pt x="64" y="29"/>
                    <a:pt x="75" y="40"/>
                    <a:pt x="75" y="53"/>
                  </a:cubicBezTo>
                  <a:cubicBezTo>
                    <a:pt x="75" y="57"/>
                    <a:pt x="74" y="60"/>
                    <a:pt x="73" y="63"/>
                  </a:cubicBezTo>
                  <a:cubicBezTo>
                    <a:pt x="90" y="81"/>
                    <a:pt x="90" y="81"/>
                    <a:pt x="90" y="81"/>
                  </a:cubicBezTo>
                  <a:cubicBezTo>
                    <a:pt x="93" y="83"/>
                    <a:pt x="92" y="88"/>
                    <a:pt x="89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</p:grpSp>
      <p:grpSp>
        <p:nvGrpSpPr>
          <p:cNvPr id="7" name="Group 20"/>
          <p:cNvGrpSpPr/>
          <p:nvPr/>
        </p:nvGrpSpPr>
        <p:grpSpPr>
          <a:xfrm>
            <a:off x="5285452" y="3254540"/>
            <a:ext cx="313695" cy="375955"/>
            <a:chOff x="3187700" y="5891213"/>
            <a:chExt cx="415925" cy="498475"/>
          </a:xfrm>
          <a:solidFill>
            <a:schemeClr val="bg1"/>
          </a:solidFill>
        </p:grpSpPr>
        <p:sp>
          <p:nvSpPr>
            <p:cNvPr id="8" name="Freeform 21"/>
            <p:cNvSpPr/>
            <p:nvPr/>
          </p:nvSpPr>
          <p:spPr bwMode="auto">
            <a:xfrm>
              <a:off x="3187700" y="6307138"/>
              <a:ext cx="165100" cy="82550"/>
            </a:xfrm>
            <a:custGeom>
              <a:avLst/>
              <a:gdLst>
                <a:gd name="T0" fmla="*/ 0 w 44"/>
                <a:gd name="T1" fmla="*/ 0 h 22"/>
                <a:gd name="T2" fmla="*/ 0 w 44"/>
                <a:gd name="T3" fmla="*/ 15 h 22"/>
                <a:gd name="T4" fmla="*/ 7 w 44"/>
                <a:gd name="T5" fmla="*/ 22 h 22"/>
                <a:gd name="T6" fmla="*/ 37 w 44"/>
                <a:gd name="T7" fmla="*/ 22 h 22"/>
                <a:gd name="T8" fmla="*/ 44 w 44"/>
                <a:gd name="T9" fmla="*/ 15 h 22"/>
                <a:gd name="T10" fmla="*/ 44 w 44"/>
                <a:gd name="T11" fmla="*/ 0 h 22"/>
                <a:gd name="T12" fmla="*/ 0 w 44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22">
                  <a:moveTo>
                    <a:pt x="0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9"/>
                    <a:pt x="3" y="22"/>
                    <a:pt x="7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41" y="22"/>
                    <a:pt x="44" y="19"/>
                    <a:pt x="44" y="15"/>
                  </a:cubicBezTo>
                  <a:cubicBezTo>
                    <a:pt x="44" y="0"/>
                    <a:pt x="44" y="0"/>
                    <a:pt x="4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9" name="Freeform 22"/>
            <p:cNvSpPr/>
            <p:nvPr/>
          </p:nvSpPr>
          <p:spPr bwMode="auto">
            <a:xfrm>
              <a:off x="3438525" y="6307138"/>
              <a:ext cx="165100" cy="82550"/>
            </a:xfrm>
            <a:custGeom>
              <a:avLst/>
              <a:gdLst>
                <a:gd name="T0" fmla="*/ 0 w 44"/>
                <a:gd name="T1" fmla="*/ 0 h 22"/>
                <a:gd name="T2" fmla="*/ 0 w 44"/>
                <a:gd name="T3" fmla="*/ 15 h 22"/>
                <a:gd name="T4" fmla="*/ 7 w 44"/>
                <a:gd name="T5" fmla="*/ 22 h 22"/>
                <a:gd name="T6" fmla="*/ 37 w 44"/>
                <a:gd name="T7" fmla="*/ 22 h 22"/>
                <a:gd name="T8" fmla="*/ 44 w 44"/>
                <a:gd name="T9" fmla="*/ 15 h 22"/>
                <a:gd name="T10" fmla="*/ 44 w 44"/>
                <a:gd name="T11" fmla="*/ 0 h 22"/>
                <a:gd name="T12" fmla="*/ 0 w 44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22">
                  <a:moveTo>
                    <a:pt x="0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9"/>
                    <a:pt x="3" y="22"/>
                    <a:pt x="7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41" y="22"/>
                    <a:pt x="44" y="19"/>
                    <a:pt x="44" y="15"/>
                  </a:cubicBezTo>
                  <a:cubicBezTo>
                    <a:pt x="44" y="0"/>
                    <a:pt x="44" y="0"/>
                    <a:pt x="4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10" name="Freeform 23"/>
            <p:cNvSpPr/>
            <p:nvPr/>
          </p:nvSpPr>
          <p:spPr bwMode="auto">
            <a:xfrm>
              <a:off x="3267075" y="5891213"/>
              <a:ext cx="100013" cy="60325"/>
            </a:xfrm>
            <a:custGeom>
              <a:avLst/>
              <a:gdLst>
                <a:gd name="T0" fmla="*/ 23 w 27"/>
                <a:gd name="T1" fmla="*/ 0 h 16"/>
                <a:gd name="T2" fmla="*/ 5 w 27"/>
                <a:gd name="T3" fmla="*/ 0 h 16"/>
                <a:gd name="T4" fmla="*/ 0 w 27"/>
                <a:gd name="T5" fmla="*/ 4 h 16"/>
                <a:gd name="T6" fmla="*/ 0 w 27"/>
                <a:gd name="T7" fmla="*/ 16 h 16"/>
                <a:gd name="T8" fmla="*/ 27 w 27"/>
                <a:gd name="T9" fmla="*/ 16 h 16"/>
                <a:gd name="T10" fmla="*/ 27 w 27"/>
                <a:gd name="T11" fmla="*/ 4 h 16"/>
                <a:gd name="T12" fmla="*/ 23 w 2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6">
                  <a:moveTo>
                    <a:pt x="23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11" name="Freeform 24"/>
            <p:cNvSpPr/>
            <p:nvPr/>
          </p:nvSpPr>
          <p:spPr bwMode="auto">
            <a:xfrm>
              <a:off x="3424238" y="5891213"/>
              <a:ext cx="100013" cy="60325"/>
            </a:xfrm>
            <a:custGeom>
              <a:avLst/>
              <a:gdLst>
                <a:gd name="T0" fmla="*/ 22 w 27"/>
                <a:gd name="T1" fmla="*/ 0 h 16"/>
                <a:gd name="T2" fmla="*/ 5 w 27"/>
                <a:gd name="T3" fmla="*/ 0 h 16"/>
                <a:gd name="T4" fmla="*/ 0 w 27"/>
                <a:gd name="T5" fmla="*/ 4 h 16"/>
                <a:gd name="T6" fmla="*/ 0 w 27"/>
                <a:gd name="T7" fmla="*/ 16 h 16"/>
                <a:gd name="T8" fmla="*/ 27 w 27"/>
                <a:gd name="T9" fmla="*/ 16 h 16"/>
                <a:gd name="T10" fmla="*/ 27 w 27"/>
                <a:gd name="T11" fmla="*/ 4 h 16"/>
                <a:gd name="T12" fmla="*/ 22 w 2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6">
                  <a:moveTo>
                    <a:pt x="22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5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12" name="Freeform 25"/>
            <p:cNvSpPr/>
            <p:nvPr/>
          </p:nvSpPr>
          <p:spPr bwMode="auto">
            <a:xfrm>
              <a:off x="3344863" y="6083301"/>
              <a:ext cx="101600" cy="52388"/>
            </a:xfrm>
            <a:custGeom>
              <a:avLst/>
              <a:gdLst>
                <a:gd name="T0" fmla="*/ 23 w 27"/>
                <a:gd name="T1" fmla="*/ 0 h 14"/>
                <a:gd name="T2" fmla="*/ 4 w 27"/>
                <a:gd name="T3" fmla="*/ 0 h 14"/>
                <a:gd name="T4" fmla="*/ 0 w 27"/>
                <a:gd name="T5" fmla="*/ 5 h 14"/>
                <a:gd name="T6" fmla="*/ 0 w 27"/>
                <a:gd name="T7" fmla="*/ 9 h 14"/>
                <a:gd name="T8" fmla="*/ 4 w 27"/>
                <a:gd name="T9" fmla="*/ 14 h 14"/>
                <a:gd name="T10" fmla="*/ 23 w 27"/>
                <a:gd name="T11" fmla="*/ 14 h 14"/>
                <a:gd name="T12" fmla="*/ 27 w 27"/>
                <a:gd name="T13" fmla="*/ 9 h 14"/>
                <a:gd name="T14" fmla="*/ 27 w 27"/>
                <a:gd name="T15" fmla="*/ 5 h 14"/>
                <a:gd name="T16" fmla="*/ 23 w 27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14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2"/>
                    <a:pt x="2" y="14"/>
                    <a:pt x="4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5" y="14"/>
                    <a:pt x="27" y="12"/>
                    <a:pt x="27" y="9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13" name="Freeform 26"/>
            <p:cNvSpPr/>
            <p:nvPr/>
          </p:nvSpPr>
          <p:spPr bwMode="auto">
            <a:xfrm>
              <a:off x="3187700" y="5970588"/>
              <a:ext cx="415925" cy="314325"/>
            </a:xfrm>
            <a:custGeom>
              <a:avLst/>
              <a:gdLst>
                <a:gd name="T0" fmla="*/ 97 w 111"/>
                <a:gd name="T1" fmla="*/ 16 h 84"/>
                <a:gd name="T2" fmla="*/ 90 w 111"/>
                <a:gd name="T3" fmla="*/ 10 h 84"/>
                <a:gd name="T4" fmla="*/ 90 w 111"/>
                <a:gd name="T5" fmla="*/ 0 h 84"/>
                <a:gd name="T6" fmla="*/ 63 w 111"/>
                <a:gd name="T7" fmla="*/ 0 h 84"/>
                <a:gd name="T8" fmla="*/ 63 w 111"/>
                <a:gd name="T9" fmla="*/ 9 h 84"/>
                <a:gd name="T10" fmla="*/ 48 w 111"/>
                <a:gd name="T11" fmla="*/ 9 h 84"/>
                <a:gd name="T12" fmla="*/ 48 w 111"/>
                <a:gd name="T13" fmla="*/ 0 h 84"/>
                <a:gd name="T14" fmla="*/ 21 w 111"/>
                <a:gd name="T15" fmla="*/ 0 h 84"/>
                <a:gd name="T16" fmla="*/ 21 w 111"/>
                <a:gd name="T17" fmla="*/ 10 h 84"/>
                <a:gd name="T18" fmla="*/ 14 w 111"/>
                <a:gd name="T19" fmla="*/ 16 h 84"/>
                <a:gd name="T20" fmla="*/ 0 w 111"/>
                <a:gd name="T21" fmla="*/ 59 h 84"/>
                <a:gd name="T22" fmla="*/ 0 w 111"/>
                <a:gd name="T23" fmla="*/ 84 h 84"/>
                <a:gd name="T24" fmla="*/ 44 w 111"/>
                <a:gd name="T25" fmla="*/ 84 h 84"/>
                <a:gd name="T26" fmla="*/ 44 w 111"/>
                <a:gd name="T27" fmla="*/ 65 h 84"/>
                <a:gd name="T28" fmla="*/ 67 w 111"/>
                <a:gd name="T29" fmla="*/ 65 h 84"/>
                <a:gd name="T30" fmla="*/ 67 w 111"/>
                <a:gd name="T31" fmla="*/ 84 h 84"/>
                <a:gd name="T32" fmla="*/ 111 w 111"/>
                <a:gd name="T33" fmla="*/ 84 h 84"/>
                <a:gd name="T34" fmla="*/ 111 w 111"/>
                <a:gd name="T35" fmla="*/ 59 h 84"/>
                <a:gd name="T36" fmla="*/ 97 w 111"/>
                <a:gd name="T37" fmla="*/ 16 h 84"/>
                <a:gd name="T38" fmla="*/ 75 w 111"/>
                <a:gd name="T39" fmla="*/ 39 h 84"/>
                <a:gd name="T40" fmla="*/ 65 w 111"/>
                <a:gd name="T41" fmla="*/ 50 h 84"/>
                <a:gd name="T42" fmla="*/ 46 w 111"/>
                <a:gd name="T43" fmla="*/ 50 h 84"/>
                <a:gd name="T44" fmla="*/ 36 w 111"/>
                <a:gd name="T45" fmla="*/ 39 h 84"/>
                <a:gd name="T46" fmla="*/ 36 w 111"/>
                <a:gd name="T47" fmla="*/ 35 h 84"/>
                <a:gd name="T48" fmla="*/ 46 w 111"/>
                <a:gd name="T49" fmla="*/ 24 h 84"/>
                <a:gd name="T50" fmla="*/ 65 w 111"/>
                <a:gd name="T51" fmla="*/ 24 h 84"/>
                <a:gd name="T52" fmla="*/ 75 w 111"/>
                <a:gd name="T53" fmla="*/ 35 h 84"/>
                <a:gd name="T54" fmla="*/ 75 w 111"/>
                <a:gd name="T55" fmla="*/ 3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1" h="84">
                  <a:moveTo>
                    <a:pt x="97" y="16"/>
                  </a:moveTo>
                  <a:cubicBezTo>
                    <a:pt x="97" y="13"/>
                    <a:pt x="93" y="11"/>
                    <a:pt x="90" y="1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9" y="11"/>
                    <a:pt x="14" y="13"/>
                    <a:pt x="14" y="1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44" y="84"/>
                    <a:pt x="44" y="84"/>
                    <a:pt x="44" y="84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67" y="65"/>
                    <a:pt x="67" y="65"/>
                    <a:pt x="67" y="65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111" y="84"/>
                    <a:pt x="111" y="84"/>
                    <a:pt x="111" y="84"/>
                  </a:cubicBezTo>
                  <a:cubicBezTo>
                    <a:pt x="111" y="59"/>
                    <a:pt x="111" y="59"/>
                    <a:pt x="111" y="59"/>
                  </a:cubicBezTo>
                  <a:lnTo>
                    <a:pt x="97" y="16"/>
                  </a:lnTo>
                  <a:close/>
                  <a:moveTo>
                    <a:pt x="75" y="39"/>
                  </a:moveTo>
                  <a:cubicBezTo>
                    <a:pt x="75" y="45"/>
                    <a:pt x="71" y="50"/>
                    <a:pt x="65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1" y="50"/>
                    <a:pt x="36" y="45"/>
                    <a:pt x="36" y="39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29"/>
                    <a:pt x="41" y="24"/>
                    <a:pt x="46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71" y="24"/>
                    <a:pt x="75" y="29"/>
                    <a:pt x="75" y="35"/>
                  </a:cubicBezTo>
                  <a:lnTo>
                    <a:pt x="7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</p:grpSp>
      <p:sp>
        <p:nvSpPr>
          <p:cNvPr id="19" name="Freeform 22"/>
          <p:cNvSpPr/>
          <p:nvPr/>
        </p:nvSpPr>
        <p:spPr bwMode="auto">
          <a:xfrm>
            <a:off x="4568508" y="4049726"/>
            <a:ext cx="295842" cy="297828"/>
          </a:xfrm>
          <a:custGeom>
            <a:avLst/>
            <a:gdLst>
              <a:gd name="T0" fmla="*/ 178 w 470"/>
              <a:gd name="T1" fmla="*/ 76 h 500"/>
              <a:gd name="T2" fmla="*/ 173 w 470"/>
              <a:gd name="T3" fmla="*/ 73 h 500"/>
              <a:gd name="T4" fmla="*/ 172 w 470"/>
              <a:gd name="T5" fmla="*/ 68 h 500"/>
              <a:gd name="T6" fmla="*/ 185 w 470"/>
              <a:gd name="T7" fmla="*/ 8 h 500"/>
              <a:gd name="T8" fmla="*/ 183 w 470"/>
              <a:gd name="T9" fmla="*/ 2 h 500"/>
              <a:gd name="T10" fmla="*/ 176 w 470"/>
              <a:gd name="T11" fmla="*/ 2 h 500"/>
              <a:gd name="T12" fmla="*/ 4 w 470"/>
              <a:gd name="T13" fmla="*/ 130 h 500"/>
              <a:gd name="T14" fmla="*/ 2 w 470"/>
              <a:gd name="T15" fmla="*/ 135 h 500"/>
              <a:gd name="T16" fmla="*/ 4 w 470"/>
              <a:gd name="T17" fmla="*/ 140 h 500"/>
              <a:gd name="T18" fmla="*/ 176 w 470"/>
              <a:gd name="T19" fmla="*/ 269 h 500"/>
              <a:gd name="T20" fmla="*/ 183 w 470"/>
              <a:gd name="T21" fmla="*/ 269 h 500"/>
              <a:gd name="T22" fmla="*/ 185 w 470"/>
              <a:gd name="T23" fmla="*/ 262 h 500"/>
              <a:gd name="T24" fmla="*/ 172 w 470"/>
              <a:gd name="T25" fmla="*/ 202 h 500"/>
              <a:gd name="T26" fmla="*/ 173 w 470"/>
              <a:gd name="T27" fmla="*/ 197 h 500"/>
              <a:gd name="T28" fmla="*/ 178 w 470"/>
              <a:gd name="T29" fmla="*/ 195 h 500"/>
              <a:gd name="T30" fmla="*/ 238 w 470"/>
              <a:gd name="T31" fmla="*/ 193 h 500"/>
              <a:gd name="T32" fmla="*/ 238 w 470"/>
              <a:gd name="T33" fmla="*/ 193 h 500"/>
              <a:gd name="T34" fmla="*/ 468 w 470"/>
              <a:gd name="T35" fmla="*/ 290 h 500"/>
              <a:gd name="T36" fmla="*/ 266 w 470"/>
              <a:gd name="T37" fmla="*/ 78 h 500"/>
              <a:gd name="T38" fmla="*/ 238 w 470"/>
              <a:gd name="T39" fmla="*/ 78 h 500"/>
              <a:gd name="T40" fmla="*/ 238 w 470"/>
              <a:gd name="T41" fmla="*/ 78 h 500"/>
              <a:gd name="T42" fmla="*/ 178 w 470"/>
              <a:gd name="T43" fmla="*/ 76 h 500"/>
              <a:gd name="T44" fmla="*/ 232 w 470"/>
              <a:gd name="T45" fmla="*/ 307 h 500"/>
              <a:gd name="T46" fmla="*/ 292 w 470"/>
              <a:gd name="T47" fmla="*/ 305 h 500"/>
              <a:gd name="T48" fmla="*/ 297 w 470"/>
              <a:gd name="T49" fmla="*/ 303 h 500"/>
              <a:gd name="T50" fmla="*/ 298 w 470"/>
              <a:gd name="T51" fmla="*/ 298 h 500"/>
              <a:gd name="T52" fmla="*/ 285 w 470"/>
              <a:gd name="T53" fmla="*/ 238 h 500"/>
              <a:gd name="T54" fmla="*/ 287 w 470"/>
              <a:gd name="T55" fmla="*/ 231 h 500"/>
              <a:gd name="T56" fmla="*/ 294 w 470"/>
              <a:gd name="T57" fmla="*/ 231 h 500"/>
              <a:gd name="T58" fmla="*/ 466 w 470"/>
              <a:gd name="T59" fmla="*/ 360 h 500"/>
              <a:gd name="T60" fmla="*/ 468 w 470"/>
              <a:gd name="T61" fmla="*/ 365 h 500"/>
              <a:gd name="T62" fmla="*/ 466 w 470"/>
              <a:gd name="T63" fmla="*/ 370 h 500"/>
              <a:gd name="T64" fmla="*/ 294 w 470"/>
              <a:gd name="T65" fmla="*/ 498 h 500"/>
              <a:gd name="T66" fmla="*/ 287 w 470"/>
              <a:gd name="T67" fmla="*/ 498 h 500"/>
              <a:gd name="T68" fmla="*/ 285 w 470"/>
              <a:gd name="T69" fmla="*/ 492 h 500"/>
              <a:gd name="T70" fmla="*/ 298 w 470"/>
              <a:gd name="T71" fmla="*/ 432 h 500"/>
              <a:gd name="T72" fmla="*/ 297 w 470"/>
              <a:gd name="T73" fmla="*/ 427 h 500"/>
              <a:gd name="T74" fmla="*/ 292 w 470"/>
              <a:gd name="T75" fmla="*/ 424 h 500"/>
              <a:gd name="T76" fmla="*/ 232 w 470"/>
              <a:gd name="T77" fmla="*/ 422 h 500"/>
              <a:gd name="T78" fmla="*/ 232 w 470"/>
              <a:gd name="T79" fmla="*/ 422 h 500"/>
              <a:gd name="T80" fmla="*/ 204 w 470"/>
              <a:gd name="T81" fmla="*/ 422 h 500"/>
              <a:gd name="T82" fmla="*/ 2 w 470"/>
              <a:gd name="T83" fmla="*/ 210 h 500"/>
              <a:gd name="T84" fmla="*/ 232 w 470"/>
              <a:gd name="T85" fmla="*/ 307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70" h="500">
                <a:moveTo>
                  <a:pt x="178" y="76"/>
                </a:moveTo>
                <a:cubicBezTo>
                  <a:pt x="176" y="76"/>
                  <a:pt x="175" y="75"/>
                  <a:pt x="173" y="73"/>
                </a:cubicBezTo>
                <a:cubicBezTo>
                  <a:pt x="172" y="72"/>
                  <a:pt x="172" y="70"/>
                  <a:pt x="172" y="68"/>
                </a:cubicBezTo>
                <a:cubicBezTo>
                  <a:pt x="185" y="8"/>
                  <a:pt x="185" y="8"/>
                  <a:pt x="185" y="8"/>
                </a:cubicBezTo>
                <a:cubicBezTo>
                  <a:pt x="185" y="6"/>
                  <a:pt x="185" y="3"/>
                  <a:pt x="183" y="2"/>
                </a:cubicBezTo>
                <a:cubicBezTo>
                  <a:pt x="181" y="0"/>
                  <a:pt x="178" y="0"/>
                  <a:pt x="176" y="2"/>
                </a:cubicBezTo>
                <a:cubicBezTo>
                  <a:pt x="119" y="45"/>
                  <a:pt x="62" y="87"/>
                  <a:pt x="4" y="130"/>
                </a:cubicBezTo>
                <a:cubicBezTo>
                  <a:pt x="3" y="131"/>
                  <a:pt x="2" y="133"/>
                  <a:pt x="2" y="135"/>
                </a:cubicBezTo>
                <a:cubicBezTo>
                  <a:pt x="2" y="137"/>
                  <a:pt x="3" y="139"/>
                  <a:pt x="4" y="140"/>
                </a:cubicBezTo>
                <a:cubicBezTo>
                  <a:pt x="176" y="269"/>
                  <a:pt x="176" y="269"/>
                  <a:pt x="176" y="269"/>
                </a:cubicBezTo>
                <a:cubicBezTo>
                  <a:pt x="178" y="270"/>
                  <a:pt x="181" y="270"/>
                  <a:pt x="183" y="269"/>
                </a:cubicBezTo>
                <a:cubicBezTo>
                  <a:pt x="185" y="267"/>
                  <a:pt x="186" y="265"/>
                  <a:pt x="185" y="262"/>
                </a:cubicBezTo>
                <a:cubicBezTo>
                  <a:pt x="172" y="202"/>
                  <a:pt x="172" y="202"/>
                  <a:pt x="172" y="202"/>
                </a:cubicBezTo>
                <a:cubicBezTo>
                  <a:pt x="172" y="201"/>
                  <a:pt x="172" y="199"/>
                  <a:pt x="173" y="197"/>
                </a:cubicBezTo>
                <a:cubicBezTo>
                  <a:pt x="175" y="196"/>
                  <a:pt x="176" y="195"/>
                  <a:pt x="178" y="195"/>
                </a:cubicBezTo>
                <a:cubicBezTo>
                  <a:pt x="198" y="194"/>
                  <a:pt x="218" y="193"/>
                  <a:pt x="238" y="193"/>
                </a:cubicBezTo>
                <a:cubicBezTo>
                  <a:pt x="238" y="193"/>
                  <a:pt x="238" y="193"/>
                  <a:pt x="238" y="193"/>
                </a:cubicBezTo>
                <a:cubicBezTo>
                  <a:pt x="393" y="193"/>
                  <a:pt x="395" y="214"/>
                  <a:pt x="468" y="290"/>
                </a:cubicBezTo>
                <a:cubicBezTo>
                  <a:pt x="470" y="164"/>
                  <a:pt x="422" y="78"/>
                  <a:pt x="266" y="78"/>
                </a:cubicBezTo>
                <a:cubicBezTo>
                  <a:pt x="238" y="78"/>
                  <a:pt x="238" y="78"/>
                  <a:pt x="238" y="78"/>
                </a:cubicBezTo>
                <a:cubicBezTo>
                  <a:pt x="238" y="78"/>
                  <a:pt x="238" y="78"/>
                  <a:pt x="238" y="78"/>
                </a:cubicBezTo>
                <a:cubicBezTo>
                  <a:pt x="218" y="78"/>
                  <a:pt x="198" y="76"/>
                  <a:pt x="178" y="76"/>
                </a:cubicBezTo>
                <a:close/>
                <a:moveTo>
                  <a:pt x="232" y="307"/>
                </a:moveTo>
                <a:cubicBezTo>
                  <a:pt x="252" y="307"/>
                  <a:pt x="272" y="306"/>
                  <a:pt x="292" y="305"/>
                </a:cubicBezTo>
                <a:cubicBezTo>
                  <a:pt x="294" y="305"/>
                  <a:pt x="295" y="304"/>
                  <a:pt x="297" y="303"/>
                </a:cubicBezTo>
                <a:cubicBezTo>
                  <a:pt x="298" y="301"/>
                  <a:pt x="298" y="299"/>
                  <a:pt x="298" y="298"/>
                </a:cubicBezTo>
                <a:cubicBezTo>
                  <a:pt x="285" y="238"/>
                  <a:pt x="285" y="238"/>
                  <a:pt x="285" y="238"/>
                </a:cubicBezTo>
                <a:cubicBezTo>
                  <a:pt x="284" y="235"/>
                  <a:pt x="285" y="233"/>
                  <a:pt x="287" y="231"/>
                </a:cubicBezTo>
                <a:cubicBezTo>
                  <a:pt x="289" y="230"/>
                  <a:pt x="292" y="230"/>
                  <a:pt x="294" y="231"/>
                </a:cubicBezTo>
                <a:cubicBezTo>
                  <a:pt x="466" y="360"/>
                  <a:pt x="466" y="360"/>
                  <a:pt x="466" y="360"/>
                </a:cubicBezTo>
                <a:cubicBezTo>
                  <a:pt x="467" y="361"/>
                  <a:pt x="468" y="363"/>
                  <a:pt x="468" y="365"/>
                </a:cubicBezTo>
                <a:cubicBezTo>
                  <a:pt x="468" y="367"/>
                  <a:pt x="467" y="369"/>
                  <a:pt x="466" y="370"/>
                </a:cubicBezTo>
                <a:cubicBezTo>
                  <a:pt x="408" y="412"/>
                  <a:pt x="351" y="455"/>
                  <a:pt x="294" y="498"/>
                </a:cubicBezTo>
                <a:cubicBezTo>
                  <a:pt x="292" y="500"/>
                  <a:pt x="289" y="500"/>
                  <a:pt x="287" y="498"/>
                </a:cubicBezTo>
                <a:cubicBezTo>
                  <a:pt x="285" y="497"/>
                  <a:pt x="284" y="494"/>
                  <a:pt x="285" y="492"/>
                </a:cubicBezTo>
                <a:cubicBezTo>
                  <a:pt x="298" y="432"/>
                  <a:pt x="298" y="432"/>
                  <a:pt x="298" y="432"/>
                </a:cubicBezTo>
                <a:cubicBezTo>
                  <a:pt x="298" y="430"/>
                  <a:pt x="298" y="428"/>
                  <a:pt x="297" y="427"/>
                </a:cubicBezTo>
                <a:cubicBezTo>
                  <a:pt x="295" y="425"/>
                  <a:pt x="294" y="424"/>
                  <a:pt x="292" y="424"/>
                </a:cubicBezTo>
                <a:cubicBezTo>
                  <a:pt x="272" y="424"/>
                  <a:pt x="252" y="422"/>
                  <a:pt x="232" y="422"/>
                </a:cubicBezTo>
                <a:cubicBezTo>
                  <a:pt x="232" y="422"/>
                  <a:pt x="232" y="422"/>
                  <a:pt x="232" y="422"/>
                </a:cubicBezTo>
                <a:cubicBezTo>
                  <a:pt x="204" y="422"/>
                  <a:pt x="204" y="422"/>
                  <a:pt x="204" y="422"/>
                </a:cubicBezTo>
                <a:cubicBezTo>
                  <a:pt x="48" y="422"/>
                  <a:pt x="0" y="336"/>
                  <a:pt x="2" y="210"/>
                </a:cubicBezTo>
                <a:cubicBezTo>
                  <a:pt x="75" y="286"/>
                  <a:pt x="77" y="307"/>
                  <a:pt x="232" y="3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pic>
        <p:nvPicPr>
          <p:cNvPr id="2" name="图片 1" descr="C:\Users\Administrator\Desktop\服务介绍\服务\项目生成器服务\1.png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94335" y="1405255"/>
            <a:ext cx="5644515" cy="280543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6085205" y="843915"/>
            <a:ext cx="277114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4572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项目生成器服务是快速完成新服务代码框架的搭建的服务，目的是让项目平台所有创建的服务都是基于同一套框架和代码结构，统一风格和技术路线。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适用于多部门多团队管理，保证各施工过程顺利进行而搭设的工作平台，能够提升开发效率和开发的舒适性，避免后期升级等困难。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solidFill>
                  <a:srgbClr val="005CD6"/>
                </a:solidFill>
                <a:cs typeface="Arial" panose="020B0604020202020204" pitchFamily="34" charset="0"/>
                <a:sym typeface="+mn-ea"/>
              </a:rPr>
              <a:t>一键生成基础工程</a:t>
            </a:r>
            <a:endParaRPr>
              <a:solidFill>
                <a:srgbClr val="005CD6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633720" y="987425"/>
            <a:ext cx="2807335" cy="355346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团队基于spring boot孵化了一套 alinesno-init 脚手架，可以快速完成新服务代码框架的搭建。通过 alinesno-init 脚手架生成的项目代码，能帮开发者准备好开发的前期工作，让开发更加迅速，不用在前期配置上花费时间，降低框架学习成本，让开发者更加专注于业务逻辑开发。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 descr="C:\Users\Administrator\Desktop\服务介绍\服务\项目生成器服务\65.png6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20345" y="1901508"/>
            <a:ext cx="5413375" cy="15659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solidFill>
                  <a:srgbClr val="005CD6"/>
                </a:solidFill>
                <a:cs typeface="Arial" panose="020B0604020202020204" pitchFamily="34" charset="0"/>
                <a:sym typeface="+mn-ea"/>
              </a:rPr>
              <a:t>一键生成</a:t>
            </a:r>
            <a:r>
              <a:rPr lang="en-US" altLang="zh-CN">
                <a:solidFill>
                  <a:srgbClr val="005CD6"/>
                </a:solidFill>
                <a:cs typeface="Arial" panose="020B0604020202020204" pitchFamily="34" charset="0"/>
                <a:sym typeface="+mn-ea"/>
              </a:rPr>
              <a:t>CURD</a:t>
            </a:r>
            <a:endParaRPr>
              <a:solidFill>
                <a:srgbClr val="005CD6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796915" y="699770"/>
            <a:ext cx="2825115" cy="452310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项目生成器服务使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用户自定义新增数据库表并在代码生成器添加数据库信息绑定，同步初始化数据库表生成CRUD 和 页面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。该工程属于前后端分离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的工程。统一了编码规范，在统一的基础上，提供更多高效率的工具，这个效率不只是开发效率，是从开发到上线的全流程的效率，比如一些业务组件的封装，提高上线效率的发布系统，各种 utils 等。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sz="1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图片 3" descr="ppt_1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65455" y="923290"/>
            <a:ext cx="4995545" cy="1793875"/>
          </a:xfrm>
          <a:prstGeom prst="rect">
            <a:avLst/>
          </a:prstGeom>
        </p:spPr>
      </p:pic>
      <p:pic>
        <p:nvPicPr>
          <p:cNvPr id="5" name="图片 4" descr="C:\Users\Administrator\Desktop\服务介绍\服务\项目生成器服务\66.png6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464820" y="3016250"/>
            <a:ext cx="5114290" cy="16281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solidFill>
                  <a:srgbClr val="005CD6"/>
                </a:solidFill>
                <a:cs typeface="Arial" panose="020B0604020202020204" pitchFamily="34" charset="0"/>
                <a:sym typeface="+mn-ea"/>
              </a:rPr>
              <a:t>一键集成Git版本管理</a:t>
            </a:r>
            <a:endParaRPr>
              <a:solidFill>
                <a:srgbClr val="005CD6"/>
              </a:solidFill>
              <a:cs typeface="Arial" panose="020B0604020202020204" pitchFamily="34" charset="0"/>
              <a:sym typeface="+mn-ea"/>
            </a:endParaRPr>
          </a:p>
          <a:p>
            <a:endParaRPr>
              <a:solidFill>
                <a:srgbClr val="005CD6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639435" y="702310"/>
            <a:ext cx="3177540" cy="459232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采用 git 做版本管理工具，把程序源代码的两个版本之间的差异当做砖垒起来，并为我们提供管理这堆砖的操作，方便且高效；jenkins 做项目构建与发布，一次配置，持续使用。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代码生成自动上传 git，直接集成 jenkins，一键发布镜像，工程，直接发布访问；能够记录历史版本，并回退历史版本解决问题；在团队开发中更加方便团队成员代码的合并，节省开发过程中的调试时间和周期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5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图片 3" descr="C:\Users\Administrator\Desktop\服务介绍\服务\项目生成器服务\55.png5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77800" y="1275080"/>
            <a:ext cx="5526405" cy="28054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默认统一的开发规范</a:t>
            </a:r>
            <a:endParaRPr>
              <a:sym typeface="+mn-ea"/>
            </a:endParaRPr>
          </a:p>
          <a:p>
            <a:endParaRPr>
              <a:solidFill>
                <a:srgbClr val="005BD5"/>
              </a:solidFill>
            </a:endParaRPr>
          </a:p>
        </p:txBody>
      </p:sp>
      <p:sp>
        <p:nvSpPr>
          <p:cNvPr id="36" name="Freeform 15"/>
          <p:cNvSpPr/>
          <p:nvPr/>
        </p:nvSpPr>
        <p:spPr bwMode="auto">
          <a:xfrm>
            <a:off x="4716615" y="1871700"/>
            <a:ext cx="285265" cy="298970"/>
          </a:xfrm>
          <a:custGeom>
            <a:avLst/>
            <a:gdLst>
              <a:gd name="T0" fmla="*/ 137 w 476"/>
              <a:gd name="T1" fmla="*/ 398 h 499"/>
              <a:gd name="T2" fmla="*/ 137 w 476"/>
              <a:gd name="T3" fmla="*/ 281 h 499"/>
              <a:gd name="T4" fmla="*/ 100 w 476"/>
              <a:gd name="T5" fmla="*/ 242 h 499"/>
              <a:gd name="T6" fmla="*/ 58 w 476"/>
              <a:gd name="T7" fmla="*/ 242 h 499"/>
              <a:gd name="T8" fmla="*/ 21 w 476"/>
              <a:gd name="T9" fmla="*/ 281 h 499"/>
              <a:gd name="T10" fmla="*/ 21 w 476"/>
              <a:gd name="T11" fmla="*/ 398 h 499"/>
              <a:gd name="T12" fmla="*/ 58 w 476"/>
              <a:gd name="T13" fmla="*/ 437 h 499"/>
              <a:gd name="T14" fmla="*/ 100 w 476"/>
              <a:gd name="T15" fmla="*/ 437 h 499"/>
              <a:gd name="T16" fmla="*/ 137 w 476"/>
              <a:gd name="T17" fmla="*/ 398 h 499"/>
              <a:gd name="T18" fmla="*/ 418 w 476"/>
              <a:gd name="T19" fmla="*/ 437 h 499"/>
              <a:gd name="T20" fmla="*/ 376 w 476"/>
              <a:gd name="T21" fmla="*/ 437 h 499"/>
              <a:gd name="T22" fmla="*/ 339 w 476"/>
              <a:gd name="T23" fmla="*/ 398 h 499"/>
              <a:gd name="T24" fmla="*/ 339 w 476"/>
              <a:gd name="T25" fmla="*/ 163 h 499"/>
              <a:gd name="T26" fmla="*/ 376 w 476"/>
              <a:gd name="T27" fmla="*/ 124 h 499"/>
              <a:gd name="T28" fmla="*/ 418 w 476"/>
              <a:gd name="T29" fmla="*/ 124 h 499"/>
              <a:gd name="T30" fmla="*/ 455 w 476"/>
              <a:gd name="T31" fmla="*/ 163 h 499"/>
              <a:gd name="T32" fmla="*/ 455 w 476"/>
              <a:gd name="T33" fmla="*/ 398 h 499"/>
              <a:gd name="T34" fmla="*/ 418 w 476"/>
              <a:gd name="T35" fmla="*/ 437 h 499"/>
              <a:gd name="T36" fmla="*/ 259 w 476"/>
              <a:gd name="T37" fmla="*/ 437 h 499"/>
              <a:gd name="T38" fmla="*/ 217 w 476"/>
              <a:gd name="T39" fmla="*/ 437 h 499"/>
              <a:gd name="T40" fmla="*/ 180 w 476"/>
              <a:gd name="T41" fmla="*/ 398 h 499"/>
              <a:gd name="T42" fmla="*/ 180 w 476"/>
              <a:gd name="T43" fmla="*/ 39 h 499"/>
              <a:gd name="T44" fmla="*/ 217 w 476"/>
              <a:gd name="T45" fmla="*/ 0 h 499"/>
              <a:gd name="T46" fmla="*/ 259 w 476"/>
              <a:gd name="T47" fmla="*/ 0 h 499"/>
              <a:gd name="T48" fmla="*/ 296 w 476"/>
              <a:gd name="T49" fmla="*/ 39 h 499"/>
              <a:gd name="T50" fmla="*/ 296 w 476"/>
              <a:gd name="T51" fmla="*/ 398 h 499"/>
              <a:gd name="T52" fmla="*/ 259 w 476"/>
              <a:gd name="T53" fmla="*/ 437 h 499"/>
              <a:gd name="T54" fmla="*/ 0 w 476"/>
              <a:gd name="T55" fmla="*/ 493 h 499"/>
              <a:gd name="T56" fmla="*/ 0 w 476"/>
              <a:gd name="T57" fmla="*/ 469 h 499"/>
              <a:gd name="T58" fmla="*/ 5 w 476"/>
              <a:gd name="T59" fmla="*/ 463 h 499"/>
              <a:gd name="T60" fmla="*/ 471 w 476"/>
              <a:gd name="T61" fmla="*/ 463 h 499"/>
              <a:gd name="T62" fmla="*/ 476 w 476"/>
              <a:gd name="T63" fmla="*/ 469 h 499"/>
              <a:gd name="T64" fmla="*/ 476 w 476"/>
              <a:gd name="T65" fmla="*/ 493 h 499"/>
              <a:gd name="T66" fmla="*/ 471 w 476"/>
              <a:gd name="T67" fmla="*/ 499 h 499"/>
              <a:gd name="T68" fmla="*/ 5 w 476"/>
              <a:gd name="T69" fmla="*/ 499 h 499"/>
              <a:gd name="T70" fmla="*/ 0 w 476"/>
              <a:gd name="T71" fmla="*/ 493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76" h="499">
                <a:moveTo>
                  <a:pt x="137" y="398"/>
                </a:moveTo>
                <a:cubicBezTo>
                  <a:pt x="137" y="281"/>
                  <a:pt x="137" y="281"/>
                  <a:pt x="137" y="281"/>
                </a:cubicBezTo>
                <a:cubicBezTo>
                  <a:pt x="137" y="260"/>
                  <a:pt x="120" y="242"/>
                  <a:pt x="100" y="242"/>
                </a:cubicBezTo>
                <a:cubicBezTo>
                  <a:pt x="86" y="242"/>
                  <a:pt x="72" y="242"/>
                  <a:pt x="58" y="242"/>
                </a:cubicBezTo>
                <a:cubicBezTo>
                  <a:pt x="38" y="242"/>
                  <a:pt x="21" y="260"/>
                  <a:pt x="21" y="281"/>
                </a:cubicBezTo>
                <a:cubicBezTo>
                  <a:pt x="21" y="398"/>
                  <a:pt x="21" y="398"/>
                  <a:pt x="21" y="398"/>
                </a:cubicBezTo>
                <a:cubicBezTo>
                  <a:pt x="21" y="419"/>
                  <a:pt x="38" y="437"/>
                  <a:pt x="58" y="437"/>
                </a:cubicBezTo>
                <a:cubicBezTo>
                  <a:pt x="72" y="437"/>
                  <a:pt x="86" y="437"/>
                  <a:pt x="100" y="437"/>
                </a:cubicBezTo>
                <a:cubicBezTo>
                  <a:pt x="120" y="437"/>
                  <a:pt x="137" y="419"/>
                  <a:pt x="137" y="398"/>
                </a:cubicBezTo>
                <a:close/>
                <a:moveTo>
                  <a:pt x="418" y="437"/>
                </a:moveTo>
                <a:cubicBezTo>
                  <a:pt x="404" y="437"/>
                  <a:pt x="390" y="437"/>
                  <a:pt x="376" y="437"/>
                </a:cubicBezTo>
                <a:cubicBezTo>
                  <a:pt x="356" y="437"/>
                  <a:pt x="339" y="419"/>
                  <a:pt x="339" y="398"/>
                </a:cubicBezTo>
                <a:cubicBezTo>
                  <a:pt x="339" y="163"/>
                  <a:pt x="339" y="163"/>
                  <a:pt x="339" y="163"/>
                </a:cubicBezTo>
                <a:cubicBezTo>
                  <a:pt x="339" y="141"/>
                  <a:pt x="356" y="124"/>
                  <a:pt x="376" y="124"/>
                </a:cubicBezTo>
                <a:cubicBezTo>
                  <a:pt x="390" y="124"/>
                  <a:pt x="404" y="124"/>
                  <a:pt x="418" y="124"/>
                </a:cubicBezTo>
                <a:cubicBezTo>
                  <a:pt x="438" y="124"/>
                  <a:pt x="455" y="141"/>
                  <a:pt x="455" y="163"/>
                </a:cubicBezTo>
                <a:cubicBezTo>
                  <a:pt x="455" y="398"/>
                  <a:pt x="455" y="398"/>
                  <a:pt x="455" y="398"/>
                </a:cubicBezTo>
                <a:cubicBezTo>
                  <a:pt x="455" y="419"/>
                  <a:pt x="438" y="437"/>
                  <a:pt x="418" y="437"/>
                </a:cubicBezTo>
                <a:close/>
                <a:moveTo>
                  <a:pt x="259" y="437"/>
                </a:moveTo>
                <a:cubicBezTo>
                  <a:pt x="245" y="437"/>
                  <a:pt x="231" y="437"/>
                  <a:pt x="217" y="437"/>
                </a:cubicBezTo>
                <a:cubicBezTo>
                  <a:pt x="197" y="437"/>
                  <a:pt x="180" y="419"/>
                  <a:pt x="180" y="398"/>
                </a:cubicBezTo>
                <a:cubicBezTo>
                  <a:pt x="180" y="39"/>
                  <a:pt x="180" y="39"/>
                  <a:pt x="180" y="39"/>
                </a:cubicBezTo>
                <a:cubicBezTo>
                  <a:pt x="180" y="18"/>
                  <a:pt x="197" y="0"/>
                  <a:pt x="217" y="0"/>
                </a:cubicBezTo>
                <a:cubicBezTo>
                  <a:pt x="231" y="0"/>
                  <a:pt x="245" y="0"/>
                  <a:pt x="259" y="0"/>
                </a:cubicBezTo>
                <a:cubicBezTo>
                  <a:pt x="279" y="0"/>
                  <a:pt x="296" y="18"/>
                  <a:pt x="296" y="39"/>
                </a:cubicBezTo>
                <a:cubicBezTo>
                  <a:pt x="296" y="398"/>
                  <a:pt x="296" y="398"/>
                  <a:pt x="296" y="398"/>
                </a:cubicBezTo>
                <a:cubicBezTo>
                  <a:pt x="296" y="419"/>
                  <a:pt x="279" y="437"/>
                  <a:pt x="259" y="437"/>
                </a:cubicBezTo>
                <a:close/>
                <a:moveTo>
                  <a:pt x="0" y="493"/>
                </a:moveTo>
                <a:cubicBezTo>
                  <a:pt x="0" y="469"/>
                  <a:pt x="0" y="469"/>
                  <a:pt x="0" y="469"/>
                </a:cubicBezTo>
                <a:cubicBezTo>
                  <a:pt x="0" y="466"/>
                  <a:pt x="2" y="463"/>
                  <a:pt x="5" y="463"/>
                </a:cubicBezTo>
                <a:cubicBezTo>
                  <a:pt x="471" y="463"/>
                  <a:pt x="471" y="463"/>
                  <a:pt x="471" y="463"/>
                </a:cubicBezTo>
                <a:cubicBezTo>
                  <a:pt x="474" y="463"/>
                  <a:pt x="476" y="466"/>
                  <a:pt x="476" y="469"/>
                </a:cubicBezTo>
                <a:cubicBezTo>
                  <a:pt x="476" y="493"/>
                  <a:pt x="476" y="493"/>
                  <a:pt x="476" y="493"/>
                </a:cubicBezTo>
                <a:cubicBezTo>
                  <a:pt x="476" y="496"/>
                  <a:pt x="474" y="499"/>
                  <a:pt x="471" y="499"/>
                </a:cubicBezTo>
                <a:cubicBezTo>
                  <a:pt x="5" y="499"/>
                  <a:pt x="5" y="499"/>
                  <a:pt x="5" y="499"/>
                </a:cubicBezTo>
                <a:cubicBezTo>
                  <a:pt x="2" y="499"/>
                  <a:pt x="0" y="496"/>
                  <a:pt x="0" y="4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39" name="TextBox 21"/>
          <p:cNvSpPr txBox="1"/>
          <p:nvPr/>
        </p:nvSpPr>
        <p:spPr>
          <a:xfrm>
            <a:off x="4158615" y="4372610"/>
            <a:ext cx="115697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82105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管理薄弱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40" name="Freeform 25"/>
          <p:cNvSpPr/>
          <p:nvPr/>
        </p:nvSpPr>
        <p:spPr bwMode="auto">
          <a:xfrm>
            <a:off x="3174963" y="3532529"/>
            <a:ext cx="459969" cy="290184"/>
          </a:xfrm>
          <a:custGeom>
            <a:avLst/>
            <a:gdLst>
              <a:gd name="T0" fmla="*/ 108 w 477"/>
              <a:gd name="T1" fmla="*/ 7 h 301"/>
              <a:gd name="T2" fmla="*/ 255 w 477"/>
              <a:gd name="T3" fmla="*/ 50 h 301"/>
              <a:gd name="T4" fmla="*/ 169 w 477"/>
              <a:gd name="T5" fmla="*/ 80 h 301"/>
              <a:gd name="T6" fmla="*/ 81 w 477"/>
              <a:gd name="T7" fmla="*/ 21 h 301"/>
              <a:gd name="T8" fmla="*/ 108 w 477"/>
              <a:gd name="T9" fmla="*/ 7 h 301"/>
              <a:gd name="T10" fmla="*/ 0 w 477"/>
              <a:gd name="T11" fmla="*/ 83 h 301"/>
              <a:gd name="T12" fmla="*/ 34 w 477"/>
              <a:gd name="T13" fmla="*/ 145 h 301"/>
              <a:gd name="T14" fmla="*/ 42 w 477"/>
              <a:gd name="T15" fmla="*/ 168 h 301"/>
              <a:gd name="T16" fmla="*/ 191 w 477"/>
              <a:gd name="T17" fmla="*/ 151 h 301"/>
              <a:gd name="T18" fmla="*/ 165 w 477"/>
              <a:gd name="T19" fmla="*/ 287 h 301"/>
              <a:gd name="T20" fmla="*/ 205 w 477"/>
              <a:gd name="T21" fmla="*/ 279 h 301"/>
              <a:gd name="T22" fmla="*/ 283 w 477"/>
              <a:gd name="T23" fmla="*/ 121 h 301"/>
              <a:gd name="T24" fmla="*/ 462 w 477"/>
              <a:gd name="T25" fmla="*/ 65 h 301"/>
              <a:gd name="T26" fmla="*/ 469 w 477"/>
              <a:gd name="T27" fmla="*/ 44 h 301"/>
              <a:gd name="T28" fmla="*/ 360 w 477"/>
              <a:gd name="T29" fmla="*/ 28 h 301"/>
              <a:gd name="T30" fmla="*/ 112 w 477"/>
              <a:gd name="T31" fmla="*/ 110 h 301"/>
              <a:gd name="T32" fmla="*/ 82 w 477"/>
              <a:gd name="T33" fmla="*/ 105 h 301"/>
              <a:gd name="T34" fmla="*/ 24 w 477"/>
              <a:gd name="T35" fmla="*/ 83 h 301"/>
              <a:gd name="T36" fmla="*/ 0 w 477"/>
              <a:gd name="T37" fmla="*/ 8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77" h="301">
                <a:moveTo>
                  <a:pt x="108" y="7"/>
                </a:moveTo>
                <a:cubicBezTo>
                  <a:pt x="255" y="50"/>
                  <a:pt x="255" y="50"/>
                  <a:pt x="255" y="50"/>
                </a:cubicBezTo>
                <a:cubicBezTo>
                  <a:pt x="169" y="80"/>
                  <a:pt x="169" y="80"/>
                  <a:pt x="169" y="80"/>
                </a:cubicBezTo>
                <a:cubicBezTo>
                  <a:pt x="81" y="21"/>
                  <a:pt x="81" y="21"/>
                  <a:pt x="81" y="21"/>
                </a:cubicBezTo>
                <a:cubicBezTo>
                  <a:pt x="75" y="11"/>
                  <a:pt x="95" y="0"/>
                  <a:pt x="108" y="7"/>
                </a:cubicBezTo>
                <a:close/>
                <a:moveTo>
                  <a:pt x="0" y="83"/>
                </a:moveTo>
                <a:cubicBezTo>
                  <a:pt x="34" y="145"/>
                  <a:pt x="34" y="145"/>
                  <a:pt x="34" y="145"/>
                </a:cubicBezTo>
                <a:cubicBezTo>
                  <a:pt x="19" y="155"/>
                  <a:pt x="19" y="169"/>
                  <a:pt x="42" y="168"/>
                </a:cubicBezTo>
                <a:cubicBezTo>
                  <a:pt x="65" y="168"/>
                  <a:pt x="158" y="161"/>
                  <a:pt x="191" y="151"/>
                </a:cubicBezTo>
                <a:cubicBezTo>
                  <a:pt x="165" y="287"/>
                  <a:pt x="165" y="287"/>
                  <a:pt x="165" y="287"/>
                </a:cubicBezTo>
                <a:cubicBezTo>
                  <a:pt x="162" y="301"/>
                  <a:pt x="202" y="292"/>
                  <a:pt x="205" y="279"/>
                </a:cubicBezTo>
                <a:cubicBezTo>
                  <a:pt x="283" y="121"/>
                  <a:pt x="283" y="121"/>
                  <a:pt x="283" y="121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71" y="62"/>
                  <a:pt x="477" y="51"/>
                  <a:pt x="469" y="44"/>
                </a:cubicBezTo>
                <a:cubicBezTo>
                  <a:pt x="467" y="42"/>
                  <a:pt x="389" y="19"/>
                  <a:pt x="360" y="28"/>
                </a:cubicBezTo>
                <a:cubicBezTo>
                  <a:pt x="112" y="110"/>
                  <a:pt x="112" y="110"/>
                  <a:pt x="112" y="110"/>
                </a:cubicBezTo>
                <a:cubicBezTo>
                  <a:pt x="102" y="113"/>
                  <a:pt x="93" y="108"/>
                  <a:pt x="82" y="105"/>
                </a:cubicBezTo>
                <a:cubicBezTo>
                  <a:pt x="24" y="83"/>
                  <a:pt x="24" y="83"/>
                  <a:pt x="24" y="83"/>
                </a:cubicBezTo>
                <a:cubicBezTo>
                  <a:pt x="15" y="80"/>
                  <a:pt x="8" y="81"/>
                  <a:pt x="0" y="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grpSp>
        <p:nvGrpSpPr>
          <p:cNvPr id="49" name="Group 27"/>
          <p:cNvGrpSpPr/>
          <p:nvPr/>
        </p:nvGrpSpPr>
        <p:grpSpPr>
          <a:xfrm>
            <a:off x="3172021" y="2130437"/>
            <a:ext cx="327753" cy="284122"/>
            <a:chOff x="6777038" y="5373688"/>
            <a:chExt cx="512762" cy="444501"/>
          </a:xfrm>
          <a:solidFill>
            <a:schemeClr val="bg1"/>
          </a:solidFill>
        </p:grpSpPr>
        <p:sp>
          <p:nvSpPr>
            <p:cNvPr id="50" name="Freeform 28"/>
            <p:cNvSpPr/>
            <p:nvPr/>
          </p:nvSpPr>
          <p:spPr bwMode="auto">
            <a:xfrm>
              <a:off x="6777038" y="5373688"/>
              <a:ext cx="512762" cy="239713"/>
            </a:xfrm>
            <a:custGeom>
              <a:avLst/>
              <a:gdLst>
                <a:gd name="T0" fmla="*/ 137 w 137"/>
                <a:gd name="T1" fmla="*/ 47 h 64"/>
                <a:gd name="T2" fmla="*/ 73 w 137"/>
                <a:gd name="T3" fmla="*/ 2 h 64"/>
                <a:gd name="T4" fmla="*/ 68 w 137"/>
                <a:gd name="T5" fmla="*/ 0 h 64"/>
                <a:gd name="T6" fmla="*/ 64 w 137"/>
                <a:gd name="T7" fmla="*/ 2 h 64"/>
                <a:gd name="T8" fmla="*/ 0 w 137"/>
                <a:gd name="T9" fmla="*/ 47 h 64"/>
                <a:gd name="T10" fmla="*/ 0 w 137"/>
                <a:gd name="T11" fmla="*/ 64 h 64"/>
                <a:gd name="T12" fmla="*/ 11 w 137"/>
                <a:gd name="T13" fmla="*/ 64 h 64"/>
                <a:gd name="T14" fmla="*/ 11 w 137"/>
                <a:gd name="T15" fmla="*/ 55 h 64"/>
                <a:gd name="T16" fmla="*/ 68 w 137"/>
                <a:gd name="T17" fmla="*/ 14 h 64"/>
                <a:gd name="T18" fmla="*/ 125 w 137"/>
                <a:gd name="T19" fmla="*/ 55 h 64"/>
                <a:gd name="T20" fmla="*/ 125 w 137"/>
                <a:gd name="T21" fmla="*/ 64 h 64"/>
                <a:gd name="T22" fmla="*/ 137 w 137"/>
                <a:gd name="T23" fmla="*/ 64 h 64"/>
                <a:gd name="T24" fmla="*/ 137 w 137"/>
                <a:gd name="T25" fmla="*/ 4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" h="64">
                  <a:moveTo>
                    <a:pt x="137" y="47"/>
                  </a:moveTo>
                  <a:cubicBezTo>
                    <a:pt x="73" y="2"/>
                    <a:pt x="73" y="2"/>
                    <a:pt x="73" y="2"/>
                  </a:cubicBezTo>
                  <a:cubicBezTo>
                    <a:pt x="71" y="1"/>
                    <a:pt x="70" y="0"/>
                    <a:pt x="68" y="0"/>
                  </a:cubicBezTo>
                  <a:cubicBezTo>
                    <a:pt x="67" y="0"/>
                    <a:pt x="66" y="1"/>
                    <a:pt x="64" y="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37" y="64"/>
                    <a:pt x="137" y="64"/>
                    <a:pt x="137" y="64"/>
                  </a:cubicBezTo>
                  <a:lnTo>
                    <a:pt x="137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4" name="Freeform 29"/>
            <p:cNvSpPr/>
            <p:nvPr/>
          </p:nvSpPr>
          <p:spPr bwMode="auto">
            <a:xfrm>
              <a:off x="7132638" y="5380038"/>
              <a:ext cx="85725" cy="90488"/>
            </a:xfrm>
            <a:custGeom>
              <a:avLst/>
              <a:gdLst>
                <a:gd name="T0" fmla="*/ 20 w 23"/>
                <a:gd name="T1" fmla="*/ 0 h 24"/>
                <a:gd name="T2" fmla="*/ 3 w 23"/>
                <a:gd name="T3" fmla="*/ 0 h 24"/>
                <a:gd name="T4" fmla="*/ 0 w 23"/>
                <a:gd name="T5" fmla="*/ 4 h 24"/>
                <a:gd name="T6" fmla="*/ 0 w 23"/>
                <a:gd name="T7" fmla="*/ 7 h 24"/>
                <a:gd name="T8" fmla="*/ 23 w 23"/>
                <a:gd name="T9" fmla="*/ 24 h 24"/>
                <a:gd name="T10" fmla="*/ 23 w 23"/>
                <a:gd name="T11" fmla="*/ 4 h 24"/>
                <a:gd name="T12" fmla="*/ 20 w 23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4">
                  <a:moveTo>
                    <a:pt x="2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2"/>
                    <a:pt x="22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5" name="Oval 30"/>
            <p:cNvSpPr/>
            <p:nvPr/>
          </p:nvSpPr>
          <p:spPr bwMode="auto">
            <a:xfrm>
              <a:off x="7118350" y="5718176"/>
              <a:ext cx="30162" cy="285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6" name="Freeform 31"/>
            <p:cNvSpPr/>
            <p:nvPr/>
          </p:nvSpPr>
          <p:spPr bwMode="auto">
            <a:xfrm>
              <a:off x="6818313" y="5410201"/>
              <a:ext cx="430212" cy="407988"/>
            </a:xfrm>
            <a:custGeom>
              <a:avLst/>
              <a:gdLst>
                <a:gd name="T0" fmla="*/ 115 w 115"/>
                <a:gd name="T1" fmla="*/ 40 h 109"/>
                <a:gd name="T2" fmla="*/ 60 w 115"/>
                <a:gd name="T3" fmla="*/ 1 h 109"/>
                <a:gd name="T4" fmla="*/ 58 w 115"/>
                <a:gd name="T5" fmla="*/ 0 h 109"/>
                <a:gd name="T6" fmla="*/ 55 w 115"/>
                <a:gd name="T7" fmla="*/ 1 h 109"/>
                <a:gd name="T8" fmla="*/ 0 w 115"/>
                <a:gd name="T9" fmla="*/ 40 h 109"/>
                <a:gd name="T10" fmla="*/ 0 w 115"/>
                <a:gd name="T11" fmla="*/ 105 h 109"/>
                <a:gd name="T12" fmla="*/ 3 w 115"/>
                <a:gd name="T13" fmla="*/ 109 h 109"/>
                <a:gd name="T14" fmla="*/ 112 w 115"/>
                <a:gd name="T15" fmla="*/ 109 h 109"/>
                <a:gd name="T16" fmla="*/ 115 w 115"/>
                <a:gd name="T17" fmla="*/ 105 h 109"/>
                <a:gd name="T18" fmla="*/ 115 w 115"/>
                <a:gd name="T19" fmla="*/ 40 h 109"/>
                <a:gd name="T20" fmla="*/ 89 w 115"/>
                <a:gd name="T21" fmla="*/ 92 h 109"/>
                <a:gd name="T22" fmla="*/ 78 w 115"/>
                <a:gd name="T23" fmla="*/ 92 h 109"/>
                <a:gd name="T24" fmla="*/ 61 w 115"/>
                <a:gd name="T25" fmla="*/ 75 h 109"/>
                <a:gd name="T26" fmla="*/ 51 w 115"/>
                <a:gd name="T27" fmla="*/ 77 h 109"/>
                <a:gd name="T28" fmla="*/ 27 w 115"/>
                <a:gd name="T29" fmla="*/ 53 h 109"/>
                <a:gd name="T30" fmla="*/ 27 w 115"/>
                <a:gd name="T31" fmla="*/ 46 h 109"/>
                <a:gd name="T32" fmla="*/ 38 w 115"/>
                <a:gd name="T33" fmla="*/ 57 h 109"/>
                <a:gd name="T34" fmla="*/ 54 w 115"/>
                <a:gd name="T35" fmla="*/ 56 h 109"/>
                <a:gd name="T36" fmla="*/ 55 w 115"/>
                <a:gd name="T37" fmla="*/ 40 h 109"/>
                <a:gd name="T38" fmla="*/ 44 w 115"/>
                <a:gd name="T39" fmla="*/ 30 h 109"/>
                <a:gd name="T40" fmla="*/ 51 w 115"/>
                <a:gd name="T41" fmla="*/ 29 h 109"/>
                <a:gd name="T42" fmla="*/ 75 w 115"/>
                <a:gd name="T43" fmla="*/ 53 h 109"/>
                <a:gd name="T44" fmla="*/ 73 w 115"/>
                <a:gd name="T45" fmla="*/ 63 h 109"/>
                <a:gd name="T46" fmla="*/ 90 w 115"/>
                <a:gd name="T47" fmla="*/ 81 h 109"/>
                <a:gd name="T48" fmla="*/ 89 w 115"/>
                <a:gd name="T49" fmla="*/ 9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5" h="109">
                  <a:moveTo>
                    <a:pt x="115" y="40"/>
                  </a:moveTo>
                  <a:cubicBezTo>
                    <a:pt x="60" y="1"/>
                    <a:pt x="60" y="1"/>
                    <a:pt x="60" y="1"/>
                  </a:cubicBezTo>
                  <a:cubicBezTo>
                    <a:pt x="60" y="1"/>
                    <a:pt x="59" y="0"/>
                    <a:pt x="58" y="0"/>
                  </a:cubicBezTo>
                  <a:cubicBezTo>
                    <a:pt x="57" y="0"/>
                    <a:pt x="56" y="1"/>
                    <a:pt x="55" y="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07"/>
                    <a:pt x="2" y="109"/>
                    <a:pt x="3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4" y="109"/>
                    <a:pt x="115" y="107"/>
                    <a:pt x="115" y="105"/>
                  </a:cubicBezTo>
                  <a:lnTo>
                    <a:pt x="115" y="40"/>
                  </a:lnTo>
                  <a:close/>
                  <a:moveTo>
                    <a:pt x="89" y="92"/>
                  </a:moveTo>
                  <a:cubicBezTo>
                    <a:pt x="86" y="95"/>
                    <a:pt x="81" y="95"/>
                    <a:pt x="78" y="92"/>
                  </a:cubicBezTo>
                  <a:cubicBezTo>
                    <a:pt x="61" y="75"/>
                    <a:pt x="61" y="75"/>
                    <a:pt x="61" y="75"/>
                  </a:cubicBezTo>
                  <a:cubicBezTo>
                    <a:pt x="58" y="76"/>
                    <a:pt x="54" y="77"/>
                    <a:pt x="51" y="77"/>
                  </a:cubicBezTo>
                  <a:cubicBezTo>
                    <a:pt x="37" y="77"/>
                    <a:pt x="27" y="66"/>
                    <a:pt x="27" y="53"/>
                  </a:cubicBezTo>
                  <a:cubicBezTo>
                    <a:pt x="27" y="51"/>
                    <a:pt x="27" y="49"/>
                    <a:pt x="27" y="46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42" y="61"/>
                    <a:pt x="49" y="61"/>
                    <a:pt x="54" y="56"/>
                  </a:cubicBezTo>
                  <a:cubicBezTo>
                    <a:pt x="59" y="51"/>
                    <a:pt x="59" y="44"/>
                    <a:pt x="55" y="4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6" y="29"/>
                    <a:pt x="49" y="29"/>
                    <a:pt x="51" y="29"/>
                  </a:cubicBezTo>
                  <a:cubicBezTo>
                    <a:pt x="64" y="29"/>
                    <a:pt x="75" y="40"/>
                    <a:pt x="75" y="53"/>
                  </a:cubicBezTo>
                  <a:cubicBezTo>
                    <a:pt x="75" y="57"/>
                    <a:pt x="74" y="60"/>
                    <a:pt x="73" y="63"/>
                  </a:cubicBezTo>
                  <a:cubicBezTo>
                    <a:pt x="90" y="81"/>
                    <a:pt x="90" y="81"/>
                    <a:pt x="90" y="81"/>
                  </a:cubicBezTo>
                  <a:cubicBezTo>
                    <a:pt x="93" y="83"/>
                    <a:pt x="92" y="88"/>
                    <a:pt x="89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</p:grpSp>
      <p:grpSp>
        <p:nvGrpSpPr>
          <p:cNvPr id="7" name="Group 20"/>
          <p:cNvGrpSpPr/>
          <p:nvPr/>
        </p:nvGrpSpPr>
        <p:grpSpPr>
          <a:xfrm>
            <a:off x="5285452" y="3254540"/>
            <a:ext cx="313695" cy="375955"/>
            <a:chOff x="3187700" y="5891213"/>
            <a:chExt cx="415925" cy="498475"/>
          </a:xfrm>
          <a:solidFill>
            <a:schemeClr val="bg1"/>
          </a:solidFill>
        </p:grpSpPr>
        <p:sp>
          <p:nvSpPr>
            <p:cNvPr id="8" name="Freeform 21"/>
            <p:cNvSpPr/>
            <p:nvPr/>
          </p:nvSpPr>
          <p:spPr bwMode="auto">
            <a:xfrm>
              <a:off x="3187700" y="6307138"/>
              <a:ext cx="165100" cy="82550"/>
            </a:xfrm>
            <a:custGeom>
              <a:avLst/>
              <a:gdLst>
                <a:gd name="T0" fmla="*/ 0 w 44"/>
                <a:gd name="T1" fmla="*/ 0 h 22"/>
                <a:gd name="T2" fmla="*/ 0 w 44"/>
                <a:gd name="T3" fmla="*/ 15 h 22"/>
                <a:gd name="T4" fmla="*/ 7 w 44"/>
                <a:gd name="T5" fmla="*/ 22 h 22"/>
                <a:gd name="T6" fmla="*/ 37 w 44"/>
                <a:gd name="T7" fmla="*/ 22 h 22"/>
                <a:gd name="T8" fmla="*/ 44 w 44"/>
                <a:gd name="T9" fmla="*/ 15 h 22"/>
                <a:gd name="T10" fmla="*/ 44 w 44"/>
                <a:gd name="T11" fmla="*/ 0 h 22"/>
                <a:gd name="T12" fmla="*/ 0 w 44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22">
                  <a:moveTo>
                    <a:pt x="0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9"/>
                    <a:pt x="3" y="22"/>
                    <a:pt x="7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41" y="22"/>
                    <a:pt x="44" y="19"/>
                    <a:pt x="44" y="15"/>
                  </a:cubicBezTo>
                  <a:cubicBezTo>
                    <a:pt x="44" y="0"/>
                    <a:pt x="44" y="0"/>
                    <a:pt x="4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9" name="Freeform 22"/>
            <p:cNvSpPr/>
            <p:nvPr/>
          </p:nvSpPr>
          <p:spPr bwMode="auto">
            <a:xfrm>
              <a:off x="3438525" y="6307138"/>
              <a:ext cx="165100" cy="82550"/>
            </a:xfrm>
            <a:custGeom>
              <a:avLst/>
              <a:gdLst>
                <a:gd name="T0" fmla="*/ 0 w 44"/>
                <a:gd name="T1" fmla="*/ 0 h 22"/>
                <a:gd name="T2" fmla="*/ 0 w 44"/>
                <a:gd name="T3" fmla="*/ 15 h 22"/>
                <a:gd name="T4" fmla="*/ 7 w 44"/>
                <a:gd name="T5" fmla="*/ 22 h 22"/>
                <a:gd name="T6" fmla="*/ 37 w 44"/>
                <a:gd name="T7" fmla="*/ 22 h 22"/>
                <a:gd name="T8" fmla="*/ 44 w 44"/>
                <a:gd name="T9" fmla="*/ 15 h 22"/>
                <a:gd name="T10" fmla="*/ 44 w 44"/>
                <a:gd name="T11" fmla="*/ 0 h 22"/>
                <a:gd name="T12" fmla="*/ 0 w 44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22">
                  <a:moveTo>
                    <a:pt x="0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9"/>
                    <a:pt x="3" y="22"/>
                    <a:pt x="7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41" y="22"/>
                    <a:pt x="44" y="19"/>
                    <a:pt x="44" y="15"/>
                  </a:cubicBezTo>
                  <a:cubicBezTo>
                    <a:pt x="44" y="0"/>
                    <a:pt x="44" y="0"/>
                    <a:pt x="4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10" name="Freeform 23"/>
            <p:cNvSpPr/>
            <p:nvPr/>
          </p:nvSpPr>
          <p:spPr bwMode="auto">
            <a:xfrm>
              <a:off x="3267075" y="5891213"/>
              <a:ext cx="100013" cy="60325"/>
            </a:xfrm>
            <a:custGeom>
              <a:avLst/>
              <a:gdLst>
                <a:gd name="T0" fmla="*/ 23 w 27"/>
                <a:gd name="T1" fmla="*/ 0 h 16"/>
                <a:gd name="T2" fmla="*/ 5 w 27"/>
                <a:gd name="T3" fmla="*/ 0 h 16"/>
                <a:gd name="T4" fmla="*/ 0 w 27"/>
                <a:gd name="T5" fmla="*/ 4 h 16"/>
                <a:gd name="T6" fmla="*/ 0 w 27"/>
                <a:gd name="T7" fmla="*/ 16 h 16"/>
                <a:gd name="T8" fmla="*/ 27 w 27"/>
                <a:gd name="T9" fmla="*/ 16 h 16"/>
                <a:gd name="T10" fmla="*/ 27 w 27"/>
                <a:gd name="T11" fmla="*/ 4 h 16"/>
                <a:gd name="T12" fmla="*/ 23 w 2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6">
                  <a:moveTo>
                    <a:pt x="23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11" name="Freeform 24"/>
            <p:cNvSpPr/>
            <p:nvPr/>
          </p:nvSpPr>
          <p:spPr bwMode="auto">
            <a:xfrm>
              <a:off x="3424238" y="5891213"/>
              <a:ext cx="100013" cy="60325"/>
            </a:xfrm>
            <a:custGeom>
              <a:avLst/>
              <a:gdLst>
                <a:gd name="T0" fmla="*/ 22 w 27"/>
                <a:gd name="T1" fmla="*/ 0 h 16"/>
                <a:gd name="T2" fmla="*/ 5 w 27"/>
                <a:gd name="T3" fmla="*/ 0 h 16"/>
                <a:gd name="T4" fmla="*/ 0 w 27"/>
                <a:gd name="T5" fmla="*/ 4 h 16"/>
                <a:gd name="T6" fmla="*/ 0 w 27"/>
                <a:gd name="T7" fmla="*/ 16 h 16"/>
                <a:gd name="T8" fmla="*/ 27 w 27"/>
                <a:gd name="T9" fmla="*/ 16 h 16"/>
                <a:gd name="T10" fmla="*/ 27 w 27"/>
                <a:gd name="T11" fmla="*/ 4 h 16"/>
                <a:gd name="T12" fmla="*/ 22 w 2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6">
                  <a:moveTo>
                    <a:pt x="22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5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12" name="Freeform 25"/>
            <p:cNvSpPr/>
            <p:nvPr/>
          </p:nvSpPr>
          <p:spPr bwMode="auto">
            <a:xfrm>
              <a:off x="3344863" y="6083301"/>
              <a:ext cx="101600" cy="52388"/>
            </a:xfrm>
            <a:custGeom>
              <a:avLst/>
              <a:gdLst>
                <a:gd name="T0" fmla="*/ 23 w 27"/>
                <a:gd name="T1" fmla="*/ 0 h 14"/>
                <a:gd name="T2" fmla="*/ 4 w 27"/>
                <a:gd name="T3" fmla="*/ 0 h 14"/>
                <a:gd name="T4" fmla="*/ 0 w 27"/>
                <a:gd name="T5" fmla="*/ 5 h 14"/>
                <a:gd name="T6" fmla="*/ 0 w 27"/>
                <a:gd name="T7" fmla="*/ 9 h 14"/>
                <a:gd name="T8" fmla="*/ 4 w 27"/>
                <a:gd name="T9" fmla="*/ 14 h 14"/>
                <a:gd name="T10" fmla="*/ 23 w 27"/>
                <a:gd name="T11" fmla="*/ 14 h 14"/>
                <a:gd name="T12" fmla="*/ 27 w 27"/>
                <a:gd name="T13" fmla="*/ 9 h 14"/>
                <a:gd name="T14" fmla="*/ 27 w 27"/>
                <a:gd name="T15" fmla="*/ 5 h 14"/>
                <a:gd name="T16" fmla="*/ 23 w 27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14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2"/>
                    <a:pt x="2" y="14"/>
                    <a:pt x="4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5" y="14"/>
                    <a:pt x="27" y="12"/>
                    <a:pt x="27" y="9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13" name="Freeform 26"/>
            <p:cNvSpPr/>
            <p:nvPr/>
          </p:nvSpPr>
          <p:spPr bwMode="auto">
            <a:xfrm>
              <a:off x="3187700" y="5970588"/>
              <a:ext cx="415925" cy="314325"/>
            </a:xfrm>
            <a:custGeom>
              <a:avLst/>
              <a:gdLst>
                <a:gd name="T0" fmla="*/ 97 w 111"/>
                <a:gd name="T1" fmla="*/ 16 h 84"/>
                <a:gd name="T2" fmla="*/ 90 w 111"/>
                <a:gd name="T3" fmla="*/ 10 h 84"/>
                <a:gd name="T4" fmla="*/ 90 w 111"/>
                <a:gd name="T5" fmla="*/ 0 h 84"/>
                <a:gd name="T6" fmla="*/ 63 w 111"/>
                <a:gd name="T7" fmla="*/ 0 h 84"/>
                <a:gd name="T8" fmla="*/ 63 w 111"/>
                <a:gd name="T9" fmla="*/ 9 h 84"/>
                <a:gd name="T10" fmla="*/ 48 w 111"/>
                <a:gd name="T11" fmla="*/ 9 h 84"/>
                <a:gd name="T12" fmla="*/ 48 w 111"/>
                <a:gd name="T13" fmla="*/ 0 h 84"/>
                <a:gd name="T14" fmla="*/ 21 w 111"/>
                <a:gd name="T15" fmla="*/ 0 h 84"/>
                <a:gd name="T16" fmla="*/ 21 w 111"/>
                <a:gd name="T17" fmla="*/ 10 h 84"/>
                <a:gd name="T18" fmla="*/ 14 w 111"/>
                <a:gd name="T19" fmla="*/ 16 h 84"/>
                <a:gd name="T20" fmla="*/ 0 w 111"/>
                <a:gd name="T21" fmla="*/ 59 h 84"/>
                <a:gd name="T22" fmla="*/ 0 w 111"/>
                <a:gd name="T23" fmla="*/ 84 h 84"/>
                <a:gd name="T24" fmla="*/ 44 w 111"/>
                <a:gd name="T25" fmla="*/ 84 h 84"/>
                <a:gd name="T26" fmla="*/ 44 w 111"/>
                <a:gd name="T27" fmla="*/ 65 h 84"/>
                <a:gd name="T28" fmla="*/ 67 w 111"/>
                <a:gd name="T29" fmla="*/ 65 h 84"/>
                <a:gd name="T30" fmla="*/ 67 w 111"/>
                <a:gd name="T31" fmla="*/ 84 h 84"/>
                <a:gd name="T32" fmla="*/ 111 w 111"/>
                <a:gd name="T33" fmla="*/ 84 h 84"/>
                <a:gd name="T34" fmla="*/ 111 w 111"/>
                <a:gd name="T35" fmla="*/ 59 h 84"/>
                <a:gd name="T36" fmla="*/ 97 w 111"/>
                <a:gd name="T37" fmla="*/ 16 h 84"/>
                <a:gd name="T38" fmla="*/ 75 w 111"/>
                <a:gd name="T39" fmla="*/ 39 h 84"/>
                <a:gd name="T40" fmla="*/ 65 w 111"/>
                <a:gd name="T41" fmla="*/ 50 h 84"/>
                <a:gd name="T42" fmla="*/ 46 w 111"/>
                <a:gd name="T43" fmla="*/ 50 h 84"/>
                <a:gd name="T44" fmla="*/ 36 w 111"/>
                <a:gd name="T45" fmla="*/ 39 h 84"/>
                <a:gd name="T46" fmla="*/ 36 w 111"/>
                <a:gd name="T47" fmla="*/ 35 h 84"/>
                <a:gd name="T48" fmla="*/ 46 w 111"/>
                <a:gd name="T49" fmla="*/ 24 h 84"/>
                <a:gd name="T50" fmla="*/ 65 w 111"/>
                <a:gd name="T51" fmla="*/ 24 h 84"/>
                <a:gd name="T52" fmla="*/ 75 w 111"/>
                <a:gd name="T53" fmla="*/ 35 h 84"/>
                <a:gd name="T54" fmla="*/ 75 w 111"/>
                <a:gd name="T55" fmla="*/ 3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1" h="84">
                  <a:moveTo>
                    <a:pt x="97" y="16"/>
                  </a:moveTo>
                  <a:cubicBezTo>
                    <a:pt x="97" y="13"/>
                    <a:pt x="93" y="11"/>
                    <a:pt x="90" y="1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9" y="11"/>
                    <a:pt x="14" y="13"/>
                    <a:pt x="14" y="1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44" y="84"/>
                    <a:pt x="44" y="84"/>
                    <a:pt x="44" y="84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67" y="65"/>
                    <a:pt x="67" y="65"/>
                    <a:pt x="67" y="65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111" y="84"/>
                    <a:pt x="111" y="84"/>
                    <a:pt x="111" y="84"/>
                  </a:cubicBezTo>
                  <a:cubicBezTo>
                    <a:pt x="111" y="59"/>
                    <a:pt x="111" y="59"/>
                    <a:pt x="111" y="59"/>
                  </a:cubicBezTo>
                  <a:lnTo>
                    <a:pt x="97" y="16"/>
                  </a:lnTo>
                  <a:close/>
                  <a:moveTo>
                    <a:pt x="75" y="39"/>
                  </a:moveTo>
                  <a:cubicBezTo>
                    <a:pt x="75" y="45"/>
                    <a:pt x="71" y="50"/>
                    <a:pt x="65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1" y="50"/>
                    <a:pt x="36" y="45"/>
                    <a:pt x="36" y="39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29"/>
                    <a:pt x="41" y="24"/>
                    <a:pt x="46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71" y="24"/>
                    <a:pt x="75" y="29"/>
                    <a:pt x="75" y="35"/>
                  </a:cubicBezTo>
                  <a:lnTo>
                    <a:pt x="7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</p:grpSp>
      <p:sp>
        <p:nvSpPr>
          <p:cNvPr id="19" name="Freeform 22"/>
          <p:cNvSpPr/>
          <p:nvPr/>
        </p:nvSpPr>
        <p:spPr bwMode="auto">
          <a:xfrm>
            <a:off x="4568508" y="4049726"/>
            <a:ext cx="295842" cy="297828"/>
          </a:xfrm>
          <a:custGeom>
            <a:avLst/>
            <a:gdLst>
              <a:gd name="T0" fmla="*/ 178 w 470"/>
              <a:gd name="T1" fmla="*/ 76 h 500"/>
              <a:gd name="T2" fmla="*/ 173 w 470"/>
              <a:gd name="T3" fmla="*/ 73 h 500"/>
              <a:gd name="T4" fmla="*/ 172 w 470"/>
              <a:gd name="T5" fmla="*/ 68 h 500"/>
              <a:gd name="T6" fmla="*/ 185 w 470"/>
              <a:gd name="T7" fmla="*/ 8 h 500"/>
              <a:gd name="T8" fmla="*/ 183 w 470"/>
              <a:gd name="T9" fmla="*/ 2 h 500"/>
              <a:gd name="T10" fmla="*/ 176 w 470"/>
              <a:gd name="T11" fmla="*/ 2 h 500"/>
              <a:gd name="T12" fmla="*/ 4 w 470"/>
              <a:gd name="T13" fmla="*/ 130 h 500"/>
              <a:gd name="T14" fmla="*/ 2 w 470"/>
              <a:gd name="T15" fmla="*/ 135 h 500"/>
              <a:gd name="T16" fmla="*/ 4 w 470"/>
              <a:gd name="T17" fmla="*/ 140 h 500"/>
              <a:gd name="T18" fmla="*/ 176 w 470"/>
              <a:gd name="T19" fmla="*/ 269 h 500"/>
              <a:gd name="T20" fmla="*/ 183 w 470"/>
              <a:gd name="T21" fmla="*/ 269 h 500"/>
              <a:gd name="T22" fmla="*/ 185 w 470"/>
              <a:gd name="T23" fmla="*/ 262 h 500"/>
              <a:gd name="T24" fmla="*/ 172 w 470"/>
              <a:gd name="T25" fmla="*/ 202 h 500"/>
              <a:gd name="T26" fmla="*/ 173 w 470"/>
              <a:gd name="T27" fmla="*/ 197 h 500"/>
              <a:gd name="T28" fmla="*/ 178 w 470"/>
              <a:gd name="T29" fmla="*/ 195 h 500"/>
              <a:gd name="T30" fmla="*/ 238 w 470"/>
              <a:gd name="T31" fmla="*/ 193 h 500"/>
              <a:gd name="T32" fmla="*/ 238 w 470"/>
              <a:gd name="T33" fmla="*/ 193 h 500"/>
              <a:gd name="T34" fmla="*/ 468 w 470"/>
              <a:gd name="T35" fmla="*/ 290 h 500"/>
              <a:gd name="T36" fmla="*/ 266 w 470"/>
              <a:gd name="T37" fmla="*/ 78 h 500"/>
              <a:gd name="T38" fmla="*/ 238 w 470"/>
              <a:gd name="T39" fmla="*/ 78 h 500"/>
              <a:gd name="T40" fmla="*/ 238 w 470"/>
              <a:gd name="T41" fmla="*/ 78 h 500"/>
              <a:gd name="T42" fmla="*/ 178 w 470"/>
              <a:gd name="T43" fmla="*/ 76 h 500"/>
              <a:gd name="T44" fmla="*/ 232 w 470"/>
              <a:gd name="T45" fmla="*/ 307 h 500"/>
              <a:gd name="T46" fmla="*/ 292 w 470"/>
              <a:gd name="T47" fmla="*/ 305 h 500"/>
              <a:gd name="T48" fmla="*/ 297 w 470"/>
              <a:gd name="T49" fmla="*/ 303 h 500"/>
              <a:gd name="T50" fmla="*/ 298 w 470"/>
              <a:gd name="T51" fmla="*/ 298 h 500"/>
              <a:gd name="T52" fmla="*/ 285 w 470"/>
              <a:gd name="T53" fmla="*/ 238 h 500"/>
              <a:gd name="T54" fmla="*/ 287 w 470"/>
              <a:gd name="T55" fmla="*/ 231 h 500"/>
              <a:gd name="T56" fmla="*/ 294 w 470"/>
              <a:gd name="T57" fmla="*/ 231 h 500"/>
              <a:gd name="T58" fmla="*/ 466 w 470"/>
              <a:gd name="T59" fmla="*/ 360 h 500"/>
              <a:gd name="T60" fmla="*/ 468 w 470"/>
              <a:gd name="T61" fmla="*/ 365 h 500"/>
              <a:gd name="T62" fmla="*/ 466 w 470"/>
              <a:gd name="T63" fmla="*/ 370 h 500"/>
              <a:gd name="T64" fmla="*/ 294 w 470"/>
              <a:gd name="T65" fmla="*/ 498 h 500"/>
              <a:gd name="T66" fmla="*/ 287 w 470"/>
              <a:gd name="T67" fmla="*/ 498 h 500"/>
              <a:gd name="T68" fmla="*/ 285 w 470"/>
              <a:gd name="T69" fmla="*/ 492 h 500"/>
              <a:gd name="T70" fmla="*/ 298 w 470"/>
              <a:gd name="T71" fmla="*/ 432 h 500"/>
              <a:gd name="T72" fmla="*/ 297 w 470"/>
              <a:gd name="T73" fmla="*/ 427 h 500"/>
              <a:gd name="T74" fmla="*/ 292 w 470"/>
              <a:gd name="T75" fmla="*/ 424 h 500"/>
              <a:gd name="T76" fmla="*/ 232 w 470"/>
              <a:gd name="T77" fmla="*/ 422 h 500"/>
              <a:gd name="T78" fmla="*/ 232 w 470"/>
              <a:gd name="T79" fmla="*/ 422 h 500"/>
              <a:gd name="T80" fmla="*/ 204 w 470"/>
              <a:gd name="T81" fmla="*/ 422 h 500"/>
              <a:gd name="T82" fmla="*/ 2 w 470"/>
              <a:gd name="T83" fmla="*/ 210 h 500"/>
              <a:gd name="T84" fmla="*/ 232 w 470"/>
              <a:gd name="T85" fmla="*/ 307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70" h="500">
                <a:moveTo>
                  <a:pt x="178" y="76"/>
                </a:moveTo>
                <a:cubicBezTo>
                  <a:pt x="176" y="76"/>
                  <a:pt x="175" y="75"/>
                  <a:pt x="173" y="73"/>
                </a:cubicBezTo>
                <a:cubicBezTo>
                  <a:pt x="172" y="72"/>
                  <a:pt x="172" y="70"/>
                  <a:pt x="172" y="68"/>
                </a:cubicBezTo>
                <a:cubicBezTo>
                  <a:pt x="185" y="8"/>
                  <a:pt x="185" y="8"/>
                  <a:pt x="185" y="8"/>
                </a:cubicBezTo>
                <a:cubicBezTo>
                  <a:pt x="185" y="6"/>
                  <a:pt x="185" y="3"/>
                  <a:pt x="183" y="2"/>
                </a:cubicBezTo>
                <a:cubicBezTo>
                  <a:pt x="181" y="0"/>
                  <a:pt x="178" y="0"/>
                  <a:pt x="176" y="2"/>
                </a:cubicBezTo>
                <a:cubicBezTo>
                  <a:pt x="119" y="45"/>
                  <a:pt x="62" y="87"/>
                  <a:pt x="4" y="130"/>
                </a:cubicBezTo>
                <a:cubicBezTo>
                  <a:pt x="3" y="131"/>
                  <a:pt x="2" y="133"/>
                  <a:pt x="2" y="135"/>
                </a:cubicBezTo>
                <a:cubicBezTo>
                  <a:pt x="2" y="137"/>
                  <a:pt x="3" y="139"/>
                  <a:pt x="4" y="140"/>
                </a:cubicBezTo>
                <a:cubicBezTo>
                  <a:pt x="176" y="269"/>
                  <a:pt x="176" y="269"/>
                  <a:pt x="176" y="269"/>
                </a:cubicBezTo>
                <a:cubicBezTo>
                  <a:pt x="178" y="270"/>
                  <a:pt x="181" y="270"/>
                  <a:pt x="183" y="269"/>
                </a:cubicBezTo>
                <a:cubicBezTo>
                  <a:pt x="185" y="267"/>
                  <a:pt x="186" y="265"/>
                  <a:pt x="185" y="262"/>
                </a:cubicBezTo>
                <a:cubicBezTo>
                  <a:pt x="172" y="202"/>
                  <a:pt x="172" y="202"/>
                  <a:pt x="172" y="202"/>
                </a:cubicBezTo>
                <a:cubicBezTo>
                  <a:pt x="172" y="201"/>
                  <a:pt x="172" y="199"/>
                  <a:pt x="173" y="197"/>
                </a:cubicBezTo>
                <a:cubicBezTo>
                  <a:pt x="175" y="196"/>
                  <a:pt x="176" y="195"/>
                  <a:pt x="178" y="195"/>
                </a:cubicBezTo>
                <a:cubicBezTo>
                  <a:pt x="198" y="194"/>
                  <a:pt x="218" y="193"/>
                  <a:pt x="238" y="193"/>
                </a:cubicBezTo>
                <a:cubicBezTo>
                  <a:pt x="238" y="193"/>
                  <a:pt x="238" y="193"/>
                  <a:pt x="238" y="193"/>
                </a:cubicBezTo>
                <a:cubicBezTo>
                  <a:pt x="393" y="193"/>
                  <a:pt x="395" y="214"/>
                  <a:pt x="468" y="290"/>
                </a:cubicBezTo>
                <a:cubicBezTo>
                  <a:pt x="470" y="164"/>
                  <a:pt x="422" y="78"/>
                  <a:pt x="266" y="78"/>
                </a:cubicBezTo>
                <a:cubicBezTo>
                  <a:pt x="238" y="78"/>
                  <a:pt x="238" y="78"/>
                  <a:pt x="238" y="78"/>
                </a:cubicBezTo>
                <a:cubicBezTo>
                  <a:pt x="238" y="78"/>
                  <a:pt x="238" y="78"/>
                  <a:pt x="238" y="78"/>
                </a:cubicBezTo>
                <a:cubicBezTo>
                  <a:pt x="218" y="78"/>
                  <a:pt x="198" y="76"/>
                  <a:pt x="178" y="76"/>
                </a:cubicBezTo>
                <a:close/>
                <a:moveTo>
                  <a:pt x="232" y="307"/>
                </a:moveTo>
                <a:cubicBezTo>
                  <a:pt x="252" y="307"/>
                  <a:pt x="272" y="306"/>
                  <a:pt x="292" y="305"/>
                </a:cubicBezTo>
                <a:cubicBezTo>
                  <a:pt x="294" y="305"/>
                  <a:pt x="295" y="304"/>
                  <a:pt x="297" y="303"/>
                </a:cubicBezTo>
                <a:cubicBezTo>
                  <a:pt x="298" y="301"/>
                  <a:pt x="298" y="299"/>
                  <a:pt x="298" y="298"/>
                </a:cubicBezTo>
                <a:cubicBezTo>
                  <a:pt x="285" y="238"/>
                  <a:pt x="285" y="238"/>
                  <a:pt x="285" y="238"/>
                </a:cubicBezTo>
                <a:cubicBezTo>
                  <a:pt x="284" y="235"/>
                  <a:pt x="285" y="233"/>
                  <a:pt x="287" y="231"/>
                </a:cubicBezTo>
                <a:cubicBezTo>
                  <a:pt x="289" y="230"/>
                  <a:pt x="292" y="230"/>
                  <a:pt x="294" y="231"/>
                </a:cubicBezTo>
                <a:cubicBezTo>
                  <a:pt x="466" y="360"/>
                  <a:pt x="466" y="360"/>
                  <a:pt x="466" y="360"/>
                </a:cubicBezTo>
                <a:cubicBezTo>
                  <a:pt x="467" y="361"/>
                  <a:pt x="468" y="363"/>
                  <a:pt x="468" y="365"/>
                </a:cubicBezTo>
                <a:cubicBezTo>
                  <a:pt x="468" y="367"/>
                  <a:pt x="467" y="369"/>
                  <a:pt x="466" y="370"/>
                </a:cubicBezTo>
                <a:cubicBezTo>
                  <a:pt x="408" y="412"/>
                  <a:pt x="351" y="455"/>
                  <a:pt x="294" y="498"/>
                </a:cubicBezTo>
                <a:cubicBezTo>
                  <a:pt x="292" y="500"/>
                  <a:pt x="289" y="500"/>
                  <a:pt x="287" y="498"/>
                </a:cubicBezTo>
                <a:cubicBezTo>
                  <a:pt x="285" y="497"/>
                  <a:pt x="284" y="494"/>
                  <a:pt x="285" y="492"/>
                </a:cubicBezTo>
                <a:cubicBezTo>
                  <a:pt x="298" y="432"/>
                  <a:pt x="298" y="432"/>
                  <a:pt x="298" y="432"/>
                </a:cubicBezTo>
                <a:cubicBezTo>
                  <a:pt x="298" y="430"/>
                  <a:pt x="298" y="428"/>
                  <a:pt x="297" y="427"/>
                </a:cubicBezTo>
                <a:cubicBezTo>
                  <a:pt x="295" y="425"/>
                  <a:pt x="294" y="424"/>
                  <a:pt x="292" y="424"/>
                </a:cubicBezTo>
                <a:cubicBezTo>
                  <a:pt x="272" y="424"/>
                  <a:pt x="252" y="422"/>
                  <a:pt x="232" y="422"/>
                </a:cubicBezTo>
                <a:cubicBezTo>
                  <a:pt x="232" y="422"/>
                  <a:pt x="232" y="422"/>
                  <a:pt x="232" y="422"/>
                </a:cubicBezTo>
                <a:cubicBezTo>
                  <a:pt x="204" y="422"/>
                  <a:pt x="204" y="422"/>
                  <a:pt x="204" y="422"/>
                </a:cubicBezTo>
                <a:cubicBezTo>
                  <a:pt x="48" y="422"/>
                  <a:pt x="0" y="336"/>
                  <a:pt x="2" y="210"/>
                </a:cubicBezTo>
                <a:cubicBezTo>
                  <a:pt x="75" y="286"/>
                  <a:pt x="77" y="307"/>
                  <a:pt x="232" y="3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013450" y="843915"/>
            <a:ext cx="271970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 defTabSz="4572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生成统一各业务线的技术栈、制定规范，这样出现问题可以统一解决，升级和迭代都可以同步的进行，同时生成默认规范。涉及有服务工程和前端工程的命名规范、编码的基本规范、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WEB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编码规范、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自动化规范、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MYSQL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运维及开发规范、版本管理规范等，提高团队办事效率。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14" name="图片 13" descr="C:\Users\Administrator\Desktop\服务介绍\服务\项目生成器服务\2.png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94335" y="991235"/>
            <a:ext cx="5374005" cy="1861185"/>
          </a:xfrm>
          <a:prstGeom prst="rect">
            <a:avLst/>
          </a:prstGeom>
        </p:spPr>
      </p:pic>
      <p:pic>
        <p:nvPicPr>
          <p:cNvPr id="16" name="图片 15" descr="C:\Users\Administrator\Desktop\服务介绍\服务\项目生成器服务\3.png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66090" y="3210560"/>
            <a:ext cx="5288915" cy="14147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/>
          <p:nvPr>
            <p:ph type="body" sz="quarter" idx="13"/>
          </p:nvPr>
        </p:nvSpPr>
        <p:spPr/>
        <p:txBody>
          <a:bodyPr/>
          <a:p>
            <a:r>
              <a:rPr>
                <a:solidFill>
                  <a:srgbClr val="005CD6"/>
                </a:solidFill>
                <a:cs typeface="Arial" panose="020B0604020202020204" pitchFamily="34" charset="0"/>
                <a:sym typeface="+mn-ea"/>
              </a:rPr>
              <a:t>快速集成Docker和K8S部署</a:t>
            </a:r>
            <a:endParaRPr lang="zh-CN" altLang="en-US">
              <a:solidFill>
                <a:srgbClr val="005CD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  <a:p>
            <a:endParaRPr>
              <a:solidFill>
                <a:srgbClr val="005CD6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554980" y="843280"/>
            <a:ext cx="3016885" cy="424624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 作为容器引擎，k8s 做容器编排工具，做到安全高效部署应用，性能更加优良，系统负载更低，将服务以容器化部署，消除了线上线下的环境差异，保证了应用生命周期的环境一致性标准化，保证服务稳定。整个的 git,代码仓库（gitlab,gitea 等等，看企业自己的选择），jenkins,docker,k8s 完成持续集成与持续发布工作。</a:t>
            </a:r>
            <a:endParaRPr 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" name="图片 1" descr="C:\Users\Administrator\Desktop\代码生成器功能测试\ppt_17.pngppt_17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50190" y="987425"/>
            <a:ext cx="5339080" cy="35433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4627,&quot;width&quot;:14400}"/>
</p:tagLst>
</file>

<file path=ppt/tags/tag2.xml><?xml version="1.0" encoding="utf-8"?>
<p:tagLst xmlns:p="http://schemas.openxmlformats.org/presentationml/2006/main">
  <p:tag name="KSO_WM_UNIT_PLACING_PICTURE_USER_VIEWPORT" val="{&quot;height&quot;:4627,&quot;width&quot;:14400}"/>
</p:tagLst>
</file>

<file path=ppt/tags/tag3.xml><?xml version="1.0" encoding="utf-8"?>
<p:tagLst xmlns:p="http://schemas.openxmlformats.org/presentationml/2006/main">
  <p:tag name="COMMONDATA" val="eyJoZGlkIjoiZmNlN2I0MTE3OTJlNWE4YmY5NWY4Y2MxMmJjYTkyMTcifQ=="/>
  <p:tag name="KSO_WPP_MARK_KEY" val="734bec22-1cfb-4ca7-a198-71bd4cdc446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762000" rtl="0" eaLnBrk="0" fontAlgn="base" latinLnBrk="0" hangingPunct="0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762000" rtl="0" eaLnBrk="0" fontAlgn="base" latinLnBrk="0" hangingPunct="0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itchFamily="2" charset="-122"/>
          </a:defRPr>
        </a:defPPr>
      </a:lst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1528</Words>
  <Application>WPS 演示</Application>
  <PresentationFormat>全屏显示(16:9)</PresentationFormat>
  <Paragraphs>135</Paragraphs>
  <Slides>15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华文细黑</vt:lpstr>
      <vt:lpstr>Helvetica Light</vt:lpstr>
      <vt:lpstr>Helvetica Neue Medium</vt:lpstr>
      <vt:lpstr>Times New Roman</vt:lpstr>
      <vt:lpstr>宋体</vt:lpstr>
      <vt:lpstr>Arial Unicode MS</vt:lpstr>
      <vt:lpstr>黑体-简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Aimos</dc:creator>
  <cp:lastModifiedBy>罗安东</cp:lastModifiedBy>
  <cp:revision>6743</cp:revision>
  <cp:lastPrinted>2023-02-18T03:22:43Z</cp:lastPrinted>
  <dcterms:created xsi:type="dcterms:W3CDTF">2023-02-18T03:22:43Z</dcterms:created>
  <dcterms:modified xsi:type="dcterms:W3CDTF">2023-02-18T03:22:43Z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2052-5.0.0.7542</vt:lpwstr>
  </property>
  <property fmtid="{D5CDD505-2E9C-101B-9397-08002B2CF9AE}" pid="3" name="ICV">
    <vt:lpwstr>6C7769B06D384263A731CFBCE90EBB4A</vt:lpwstr>
  </property>
</Properties>
</file>